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otham 1" panose="020B0604020202020204" charset="0"/>
      <p:regular r:id="rId21"/>
    </p:embeddedFont>
    <p:embeddedFont>
      <p:font typeface="Gotham 2" panose="020B0604020202020204" charset="0"/>
      <p:regular r:id="rId22"/>
    </p:embeddedFont>
    <p:embeddedFont>
      <p:font typeface="Mercury Text G2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70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DA08-0DBD-4825-BACB-4EDC20758481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B4F4C-C590-43E0-B811-13D7525D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23.33 hours per month loaded which will be available on the first of the following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B4F4C-C590-43E0-B811-13D7525D64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erlin.edu/sites/default/files/content/office/human-resources/documents/2023files/pto_policy_2023_final.pdf" TargetMode="External"/><Relationship Id="rId2" Type="http://schemas.openxmlformats.org/officeDocument/2006/relationships/hyperlink" Target="https://www.oberlin.edu/sites/default/files/content/office/human-resources/documents/2023files/paid_time_off_faq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berlin.edu/human-resources/health-benefits/leaves-of-absence/short-term-disability" TargetMode="External"/><Relationship Id="rId4" Type="http://schemas.openxmlformats.org/officeDocument/2006/relationships/hyperlink" Target="https://www.oberlin.edu/human-resources/health-benefits/leaves-of-absence/fml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019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466135" y="2014455"/>
            <a:ext cx="13572663" cy="0"/>
          </a:xfrm>
          <a:prstGeom prst="line">
            <a:avLst/>
          </a:prstGeom>
          <a:ln w="47625" cap="flat">
            <a:solidFill>
              <a:srgbClr val="FFC72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466135" y="5928484"/>
            <a:ext cx="13572663" cy="0"/>
          </a:xfrm>
          <a:prstGeom prst="line">
            <a:avLst/>
          </a:prstGeom>
          <a:ln w="47625" cap="flat">
            <a:solidFill>
              <a:srgbClr val="FFC72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89452" y="9096483"/>
            <a:ext cx="5709095" cy="6395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66342" y="6415385"/>
            <a:ext cx="13572870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419">
                <a:solidFill>
                  <a:srgbClr val="FFC72C"/>
                </a:solidFill>
                <a:latin typeface="Gotham 2"/>
              </a:rPr>
              <a:t>PAID TIME OFF (PTO) WITH ACCRUAL PROVISIONS AND TIME RECORDING POLICY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41454" y="2383824"/>
            <a:ext cx="13222231" cy="163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4"/>
              </a:lnSpc>
            </a:pPr>
            <a:r>
              <a:rPr lang="en-US" sz="10909">
                <a:solidFill>
                  <a:srgbClr val="FFFFFF"/>
                </a:solidFill>
                <a:latin typeface="Mercury Text G2"/>
              </a:rPr>
              <a:t>Paid Time Off (PTO)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932560" y="1139632"/>
            <a:ext cx="17104503" cy="72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7"/>
              </a:lnSpc>
            </a:pPr>
            <a:r>
              <a:rPr lang="en-US" sz="4276">
                <a:solidFill>
                  <a:srgbClr val="80192E"/>
                </a:solidFill>
                <a:latin typeface="Mercury Text G2"/>
              </a:rPr>
              <a:t>Family and Medical Leave (FMLA) / Short-Term Disability Leave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35641"/>
            <a:ext cx="16230600" cy="6239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1641" lvl="1" indent="-35082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Gotham 1"/>
              </a:rPr>
              <a:t>For approved FMLA leaves, the employees must utilize, and exhaust all earned available PTO and PTO carryover time before transitioning to an unpaid FMLA status.</a:t>
            </a:r>
          </a:p>
          <a:p>
            <a:pPr marL="701641" lvl="1" indent="-35082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Gotham 1"/>
              </a:rPr>
              <a:t>Employees who qualify for paid Short-Term Disability leave must utilize and exhaust accrued, available PTO and PTO carryover time more than forty (40) hours (5 eight-hour days) before receiving paid Short-Term Disability Leave.</a:t>
            </a:r>
          </a:p>
          <a:p>
            <a:pPr marL="701641" lvl="1" indent="-35082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Gotham 1"/>
              </a:rPr>
              <a:t>PTO time and Short-Term Disability Leave used for FMLA purposes will run concurrently with FMLA leave.</a:t>
            </a:r>
          </a:p>
          <a:p>
            <a:pPr marL="701641" lvl="1" indent="-350821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000000"/>
                </a:solidFill>
                <a:latin typeface="Gotham 1"/>
              </a:rPr>
              <a:t>Employees who are on Short-Term Disability Leave do not accrue PTO.</a:t>
            </a:r>
          </a:p>
          <a:p>
            <a:pPr>
              <a:lnSpc>
                <a:spcPts val="4549"/>
              </a:lnSpc>
            </a:pPr>
            <a:endParaRPr lang="en-US" sz="3249">
              <a:solidFill>
                <a:srgbClr val="000000"/>
              </a:solidFill>
              <a:latin typeface="Gotham 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71450" y="5143500"/>
            <a:ext cx="7350481" cy="48972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7527472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Administrative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18124"/>
            <a:ext cx="16230600" cy="400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Gotham 1"/>
              </a:rPr>
              <a:t>Employees who fail to report PTO time taken or who engage in purposeful falsification of time entry may be subject to disciplinary action.</a:t>
            </a: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Gotham 1"/>
              </a:rPr>
              <a:t>Employees who excessively use PTO time for non-approved absences may be subject to disciplinary action.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Gotham 1"/>
            </a:endParaRPr>
          </a:p>
          <a:p>
            <a:pPr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Gotham 1"/>
            </a:endParaRPr>
          </a:p>
          <a:p>
            <a:pPr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Gotham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9677910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Supervision and Management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36077"/>
            <a:ext cx="16230600" cy="400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Gotham 1"/>
              </a:rPr>
              <a:t>Supervisors must contact HR if they have made errors in approving time for an employee who reports to them.</a:t>
            </a: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00000"/>
                </a:solidFill>
                <a:latin typeface="Gotham 1"/>
              </a:rPr>
              <a:t>Supervisors who fail to report PTO time taken by someone in their charge or who engage in purposeful falsification of time entry maybe subject to disciplinary action.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Gotham 1"/>
            </a:endParaRPr>
          </a:p>
          <a:p>
            <a:pPr>
              <a:lnSpc>
                <a:spcPts val="4591"/>
              </a:lnSpc>
            </a:pPr>
            <a:endParaRPr lang="en-US" sz="3279">
              <a:solidFill>
                <a:srgbClr val="000000"/>
              </a:solidFill>
              <a:latin typeface="Gotham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9823252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FAQ's and Links to Documents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36077"/>
            <a:ext cx="16230600" cy="405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u="sng" dirty="0">
                <a:solidFill>
                  <a:srgbClr val="000000"/>
                </a:solidFill>
                <a:latin typeface="Gotham 1"/>
                <a:hlinkClick r:id="rId2" tooltip="https://www.oberlin.edu/sites/default/files/content/office/human-resources/documents/2023files/paid_time_off_faq.pdf"/>
              </a:rPr>
              <a:t>FAQ's</a:t>
            </a: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u="sng" dirty="0">
                <a:solidFill>
                  <a:srgbClr val="000000"/>
                </a:solidFill>
                <a:latin typeface="Gotham 1"/>
                <a:hlinkClick r:id="rId3" tooltip="https://www.oberlin.edu/sites/default/files/content/office/human-resources/documents/2023files/pto_policy_2023_final.pdf"/>
              </a:rPr>
              <a:t>Paid Time Off with Accrual Provision and Time Recording Policy</a:t>
            </a: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u="sng" dirty="0">
                <a:solidFill>
                  <a:srgbClr val="000000"/>
                </a:solidFill>
                <a:latin typeface="Gotham 1"/>
                <a:hlinkClick r:id="rId4"/>
              </a:rPr>
              <a:t>Family Medical Leave Act Policy</a:t>
            </a:r>
            <a:r>
              <a:rPr lang="en-US" sz="3279" dirty="0">
                <a:solidFill>
                  <a:srgbClr val="000000"/>
                </a:solidFill>
                <a:latin typeface="Gotham 1"/>
                <a:hlinkClick r:id="rId4"/>
              </a:rPr>
              <a:t> </a:t>
            </a:r>
            <a:endParaRPr lang="en-US" sz="3279" dirty="0">
              <a:solidFill>
                <a:srgbClr val="000000"/>
              </a:solidFill>
              <a:latin typeface="Gotham 1"/>
            </a:endParaRP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u="sng" dirty="0">
                <a:solidFill>
                  <a:srgbClr val="000000"/>
                </a:solidFill>
                <a:latin typeface="Gotham 1"/>
                <a:hlinkClick r:id="rId5"/>
              </a:rPr>
              <a:t>Short Term Disability Policy</a:t>
            </a:r>
            <a:endParaRPr lang="en-US" sz="3279" u="sng" dirty="0">
              <a:solidFill>
                <a:srgbClr val="000000"/>
              </a:solidFill>
              <a:latin typeface="Gotham 1"/>
              <a:hlinkClick r:id="rId5" tooltip="https://www.oberlin.edu/human-resources/health-benefits/leaves-of-absence/short-term-disability"/>
            </a:endParaRPr>
          </a:p>
          <a:p>
            <a:pPr>
              <a:lnSpc>
                <a:spcPts val="4591"/>
              </a:lnSpc>
            </a:pPr>
            <a:endParaRPr lang="en-US" sz="3279" u="sng" dirty="0">
              <a:solidFill>
                <a:srgbClr val="000000"/>
              </a:solidFill>
              <a:latin typeface="Gotham 1"/>
              <a:hlinkClick r:id="rId5" tooltip="https://www.oberlin.edu/human-resources/health-benefits/leaves-of-absence/short-term-disability"/>
            </a:endParaRPr>
          </a:p>
          <a:p>
            <a:pPr>
              <a:lnSpc>
                <a:spcPts val="4591"/>
              </a:lnSpc>
            </a:pPr>
            <a:endParaRPr lang="en-US" sz="3279" u="sng" dirty="0">
              <a:solidFill>
                <a:srgbClr val="000000"/>
              </a:solidFill>
              <a:latin typeface="Gotham 1"/>
              <a:hlinkClick r:id="rId5" tooltip="https://www.oberlin.edu/human-resources/health-benefits/leaves-of-absence/short-term-disability"/>
            </a:endParaRPr>
          </a:p>
          <a:p>
            <a:pPr>
              <a:lnSpc>
                <a:spcPts val="4591"/>
              </a:lnSpc>
            </a:pPr>
            <a:endParaRPr lang="en-US" sz="3279" u="sng" dirty="0">
              <a:solidFill>
                <a:srgbClr val="000000"/>
              </a:solidFill>
              <a:latin typeface="Gotham 1"/>
              <a:hlinkClick r:id="rId5" tooltip="https://www.oberlin.edu/human-resources/health-benefits/leaves-of-absence/short-term-disabilit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8416" b="3545"/>
          <a:stretch>
            <a:fillRect/>
          </a:stretch>
        </p:blipFill>
        <p:spPr>
          <a:xfrm>
            <a:off x="2434712" y="2355953"/>
            <a:ext cx="13005439" cy="78287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4244068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Questions???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923925"/>
            <a:ext cx="9773501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 dirty="0">
                <a:solidFill>
                  <a:srgbClr val="80192E"/>
                </a:solidFill>
                <a:latin typeface="Mercury Text G2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2705100"/>
            <a:ext cx="16992600" cy="3113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 dirty="0">
                <a:solidFill>
                  <a:srgbClr val="000000"/>
                </a:solidFill>
                <a:latin typeface="Gotham 1"/>
              </a:rPr>
              <a:t>Review the Paid Time Off Policy that will be effective 07/01/2023</a:t>
            </a:r>
          </a:p>
          <a:p>
            <a:pPr marL="318258" lvl="1">
              <a:lnSpc>
                <a:spcPts val="4127"/>
              </a:lnSpc>
            </a:pPr>
            <a:endParaRPr lang="en-US" sz="2948" dirty="0">
              <a:solidFill>
                <a:srgbClr val="000000"/>
              </a:solidFill>
              <a:latin typeface="Gotham 1"/>
            </a:endParaRPr>
          </a:p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 dirty="0">
                <a:solidFill>
                  <a:srgbClr val="000000"/>
                </a:solidFill>
                <a:latin typeface="Gotham 1"/>
              </a:rPr>
              <a:t>Live Demo</a:t>
            </a:r>
          </a:p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endParaRPr lang="en-US" sz="2948" dirty="0">
              <a:solidFill>
                <a:srgbClr val="000000"/>
              </a:solidFill>
              <a:latin typeface="Gotham 1"/>
            </a:endParaRPr>
          </a:p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 dirty="0">
                <a:solidFill>
                  <a:srgbClr val="000000"/>
                </a:solidFill>
                <a:latin typeface="Gotham 1"/>
              </a:rPr>
              <a:t>Questions are welcomed.  Please use the chat feature of ZOOM for questions</a:t>
            </a:r>
          </a:p>
          <a:p>
            <a:pPr>
              <a:lnSpc>
                <a:spcPts val="4127"/>
              </a:lnSpc>
            </a:pPr>
            <a:endParaRPr lang="en-US" sz="2948" dirty="0">
              <a:solidFill>
                <a:srgbClr val="000000"/>
              </a:solidFill>
              <a:latin typeface="Gotham 1"/>
            </a:endParaRPr>
          </a:p>
        </p:txBody>
      </p:sp>
    </p:spTree>
    <p:extLst>
      <p:ext uri="{BB962C8B-B14F-4D97-AF65-F5344CB8AC3E}">
        <p14:creationId xmlns:p14="http://schemas.microsoft.com/office/powerpoint/2010/main" val="23131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629" y="3155370"/>
            <a:ext cx="7300824" cy="48641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9773501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Policy Purpose and Statement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99658" y="2625562"/>
            <a:ext cx="9381720" cy="673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Gotham 1"/>
              </a:rPr>
              <a:t>Oberlin College believes that its employees are the key to what makes a great institution.  </a:t>
            </a:r>
          </a:p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Gotham 1"/>
              </a:rPr>
              <a:t>We believe that a balance between work and personal activities is essential to maintain quality performance and a positive work atmosphere.  </a:t>
            </a:r>
          </a:p>
          <a:p>
            <a:pPr marL="614928" lvl="1" indent="-307464">
              <a:lnSpc>
                <a:spcPts val="3987"/>
              </a:lnSpc>
              <a:buFont typeface="Arial"/>
              <a:buChar char="•"/>
            </a:pPr>
            <a:r>
              <a:rPr lang="en-US" sz="2848">
                <a:solidFill>
                  <a:srgbClr val="000000"/>
                </a:solidFill>
                <a:latin typeface="Gotham 1"/>
              </a:rPr>
              <a:t>The College has designed a paid time off (PTO) plan that incorporates vacation, personal and sick leave into one program.</a:t>
            </a:r>
          </a:p>
          <a:p>
            <a:pPr marL="636517" lvl="1" indent="-318259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Gotham 1"/>
              </a:rPr>
              <a:t>It is intended that this policy will offer guidance to A&amp;PS and Confidential employees regarding the college's paid time off program</a:t>
            </a:r>
          </a:p>
          <a:p>
            <a:pPr>
              <a:lnSpc>
                <a:spcPts val="4127"/>
              </a:lnSpc>
            </a:pPr>
            <a:endParaRPr lang="en-US" sz="2948">
              <a:solidFill>
                <a:srgbClr val="000000"/>
              </a:solidFill>
              <a:latin typeface="Gotham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01687" y="3582826"/>
            <a:ext cx="7290654" cy="48482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4533900" cy="898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 dirty="0">
                <a:solidFill>
                  <a:srgbClr val="80192E"/>
                </a:solidFill>
                <a:latin typeface="Mercury Text G2"/>
              </a:rPr>
              <a:t>Eligibility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295677"/>
            <a:ext cx="7491023" cy="371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7"/>
              </a:lnSpc>
            </a:pPr>
            <a:r>
              <a:rPr lang="en-US" sz="3048">
                <a:solidFill>
                  <a:srgbClr val="000000"/>
                </a:solidFill>
                <a:latin typeface="Gotham 1"/>
              </a:rPr>
              <a:t>This policy applies to individuals who meet any of the following criteria:</a:t>
            </a:r>
          </a:p>
          <a:p>
            <a:pPr>
              <a:lnSpc>
                <a:spcPts val="4267"/>
              </a:lnSpc>
            </a:pPr>
            <a:endParaRPr lang="en-US" sz="3048">
              <a:solidFill>
                <a:srgbClr val="000000"/>
              </a:solidFill>
              <a:latin typeface="Gotham 1"/>
            </a:endParaRPr>
          </a:p>
          <a:p>
            <a:pPr marL="658107" lvl="1" indent="-329053">
              <a:lnSpc>
                <a:spcPts val="4267"/>
              </a:lnSpc>
              <a:buFont typeface="Arial"/>
              <a:buChar char="•"/>
            </a:pPr>
            <a:r>
              <a:rPr lang="en-US" sz="3048">
                <a:solidFill>
                  <a:srgbClr val="000000"/>
                </a:solidFill>
                <a:latin typeface="Gotham 1"/>
              </a:rPr>
              <a:t>Full time or part time Administrative &amp; Professional Staff</a:t>
            </a:r>
          </a:p>
          <a:p>
            <a:pPr marL="658107" lvl="1" indent="-329053">
              <a:lnSpc>
                <a:spcPts val="4267"/>
              </a:lnSpc>
              <a:buFont typeface="Arial"/>
              <a:buChar char="•"/>
            </a:pPr>
            <a:r>
              <a:rPr lang="en-US" sz="3048">
                <a:solidFill>
                  <a:srgbClr val="000000"/>
                </a:solidFill>
                <a:latin typeface="Gotham 1"/>
              </a:rPr>
              <a:t>Full time or part time Confidential employees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34405" y="7982800"/>
            <a:ext cx="3583212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Gotham 2"/>
              </a:rPr>
              <a:t>YOUR IMAGE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7963" y="6271227"/>
            <a:ext cx="5763658" cy="35374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15122129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Provisions -  Full Time, 12-month appointments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50882"/>
            <a:ext cx="16230600" cy="371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107" lvl="1" indent="-329053">
              <a:lnSpc>
                <a:spcPts val="4267"/>
              </a:lnSpc>
              <a:buFont typeface="Arial"/>
              <a:buChar char="•"/>
            </a:pPr>
            <a:r>
              <a:rPr lang="en-US" sz="3048">
                <a:solidFill>
                  <a:srgbClr val="000000"/>
                </a:solidFill>
                <a:latin typeface="Gotham 1"/>
              </a:rPr>
              <a:t>A&amp;PS and Confidential employees on full-time, 12-month appointments will accrue two hundred eight (280) hours (35 eight-hour days) of PTO per fiscal year, which will begin to be earned July 1 through June 30 of each academic year. </a:t>
            </a:r>
          </a:p>
          <a:p>
            <a:pPr marL="1316214" lvl="2" indent="-438738">
              <a:lnSpc>
                <a:spcPts val="4267"/>
              </a:lnSpc>
              <a:buFont typeface="Arial"/>
              <a:buChar char="⚬"/>
            </a:pPr>
            <a:r>
              <a:rPr lang="en-US" sz="3048">
                <a:solidFill>
                  <a:srgbClr val="000000"/>
                </a:solidFill>
                <a:latin typeface="Gotham 1"/>
              </a:rPr>
              <a:t>PTO may be taken, as earned, during the fiscal year at times approved by an employee's supervisor.</a:t>
            </a:r>
          </a:p>
          <a:p>
            <a:pPr>
              <a:lnSpc>
                <a:spcPts val="4267"/>
              </a:lnSpc>
            </a:pPr>
            <a:endParaRPr lang="en-US" sz="3048">
              <a:solidFill>
                <a:srgbClr val="000000"/>
              </a:solidFill>
              <a:latin typeface="Gotham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34405" y="7982800"/>
            <a:ext cx="3583212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Gotham 2"/>
              </a:rPr>
              <a:t>YOUR IMAGE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10080087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Provisions -  Less than full-time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47855"/>
            <a:ext cx="15907446" cy="562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5212" lvl="1" indent="-347606">
              <a:lnSpc>
                <a:spcPts val="4508"/>
              </a:lnSpc>
              <a:buFont typeface="Arial"/>
              <a:buChar char="•"/>
            </a:pPr>
            <a:r>
              <a:rPr lang="en-US" sz="3220">
                <a:solidFill>
                  <a:srgbClr val="000000"/>
                </a:solidFill>
                <a:latin typeface="Gotham 1"/>
              </a:rPr>
              <a:t>A&amp;PS and Confidential employees who begin employment after July 1 of a fiscal year, or who are on less than full-time, 12-month appointments, will accrue PTO time on a pro-rated basis.</a:t>
            </a:r>
          </a:p>
          <a:p>
            <a:pPr marL="1390423" lvl="2" indent="-463474">
              <a:lnSpc>
                <a:spcPts val="4508"/>
              </a:lnSpc>
              <a:buFont typeface="Arial"/>
              <a:buChar char="⚬"/>
            </a:pPr>
            <a:r>
              <a:rPr lang="en-US" sz="3220">
                <a:solidFill>
                  <a:srgbClr val="000000"/>
                </a:solidFill>
                <a:latin typeface="Gotham 1"/>
              </a:rPr>
              <a:t>Pro-rated accruals for those hired after July 1 will begin on the first of the following month and may be taken, as earned, during the fiscal year at times approved by the employee's supervisor.</a:t>
            </a:r>
          </a:p>
          <a:p>
            <a:pPr marL="695212" lvl="1" indent="-347606">
              <a:lnSpc>
                <a:spcPts val="4508"/>
              </a:lnSpc>
              <a:buFont typeface="Arial"/>
              <a:buChar char="•"/>
            </a:pPr>
            <a:r>
              <a:rPr lang="en-US" sz="3220">
                <a:solidFill>
                  <a:srgbClr val="000000"/>
                </a:solidFill>
                <a:latin typeface="Gotham 1"/>
              </a:rPr>
              <a:t>Employees with less than a 1.0 FTE will earn PTO on a prorated accrual basis.</a:t>
            </a:r>
          </a:p>
          <a:p>
            <a:pPr marL="695212" lvl="1" indent="-347606">
              <a:lnSpc>
                <a:spcPts val="4508"/>
              </a:lnSpc>
              <a:buFont typeface="Arial"/>
              <a:buChar char="•"/>
            </a:pPr>
            <a:r>
              <a:rPr lang="en-US" sz="3220">
                <a:solidFill>
                  <a:srgbClr val="000000"/>
                </a:solidFill>
                <a:latin typeface="Gotham 1"/>
              </a:rPr>
              <a:t>Employees will be restricted from using any earned PTO within the first forty-five (45) days of employment, unless agreed to prior to being hired.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6919913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Procedures - General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92380"/>
            <a:ext cx="16230600" cy="52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6875" lvl="1" indent="-358437">
              <a:lnSpc>
                <a:spcPts val="4648"/>
              </a:lnSpc>
              <a:buFont typeface="Arial"/>
              <a:buChar char="•"/>
            </a:pPr>
            <a:r>
              <a:rPr lang="en-US" sz="3320">
                <a:solidFill>
                  <a:srgbClr val="000000"/>
                </a:solidFill>
                <a:latin typeface="Gotham 1"/>
              </a:rPr>
              <a:t>PTO is designed to cover leave for vacation, personal sickness, family sickness and other personal, scheduled, and unscheduled activities.  </a:t>
            </a:r>
          </a:p>
          <a:p>
            <a:pPr marL="716875" lvl="1" indent="-358437">
              <a:lnSpc>
                <a:spcPts val="4648"/>
              </a:lnSpc>
              <a:buFont typeface="Arial"/>
              <a:buChar char="•"/>
            </a:pPr>
            <a:r>
              <a:rPr lang="en-US" sz="3320">
                <a:solidFill>
                  <a:srgbClr val="000000"/>
                </a:solidFill>
                <a:latin typeface="Gotham 1"/>
              </a:rPr>
              <a:t>Employees are not permitted to utilize PTO hours they have not accrued.  Exceptions must be approved by the Department of Human Resources and supervisor.</a:t>
            </a:r>
          </a:p>
          <a:p>
            <a:pPr marL="716875" lvl="1" indent="-358437">
              <a:lnSpc>
                <a:spcPts val="4648"/>
              </a:lnSpc>
              <a:buFont typeface="Arial"/>
              <a:buChar char="•"/>
            </a:pPr>
            <a:r>
              <a:rPr lang="en-US" sz="3320">
                <a:solidFill>
                  <a:srgbClr val="000000"/>
                </a:solidFill>
                <a:latin typeface="Gotham 1"/>
              </a:rPr>
              <a:t>In general, all PTO must be pre-approved by and pre-scheduled with an employee's supervisor and can be taken in 1-hour increments.  Approval for all scheduled time away is subject to applicable workloads and staffing needs.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46712" y="3516501"/>
            <a:ext cx="7712588" cy="43383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8023112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Procedures - Carry Over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61625"/>
            <a:ext cx="8023112" cy="670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3783" lvl="1" indent="-256892">
              <a:lnSpc>
                <a:spcPts val="3331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Gotham 1"/>
              </a:rPr>
              <a:t>Annually on July 1, full-time employees will be able to carry forward a maximum of one hundred twenty (120) hours (15 eight-hour days) into the next fiscal year.  Employees will forfeit any unused PTO from a prior fiscal year, other than days carried forward.</a:t>
            </a:r>
          </a:p>
          <a:p>
            <a:pPr marL="1027566" lvl="2" indent="-342522">
              <a:lnSpc>
                <a:spcPts val="3331"/>
              </a:lnSpc>
              <a:buFont typeface="Arial"/>
              <a:buChar char="⚬"/>
            </a:pPr>
            <a:r>
              <a:rPr lang="en-US" sz="2379">
                <a:solidFill>
                  <a:srgbClr val="000000"/>
                </a:solidFill>
                <a:latin typeface="Gotham 1"/>
              </a:rPr>
              <a:t>Full time employees may bank  a maximum of four hundred fifty six (456) hours (57 eight hour days) of PTO within the 2023-2024 fiscal year, due to the conversion of PTO.</a:t>
            </a:r>
          </a:p>
          <a:p>
            <a:pPr>
              <a:lnSpc>
                <a:spcPts val="3331"/>
              </a:lnSpc>
            </a:pPr>
            <a:endParaRPr lang="en-US" sz="2379">
              <a:solidFill>
                <a:srgbClr val="000000"/>
              </a:solidFill>
              <a:latin typeface="Gotham 1"/>
            </a:endParaRPr>
          </a:p>
          <a:p>
            <a:pPr marL="513783" lvl="1" indent="-256892">
              <a:lnSpc>
                <a:spcPts val="3331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Gotham 1"/>
              </a:rPr>
              <a:t>Beginning on July 1, 2024, full time employees may annually bank a maximum of four hundred (400) hours (50 eight-hour days) of PTO.  </a:t>
            </a:r>
          </a:p>
          <a:p>
            <a:pPr marL="1027566" lvl="2" indent="-342522">
              <a:lnSpc>
                <a:spcPts val="3331"/>
              </a:lnSpc>
              <a:buFont typeface="Arial"/>
              <a:buChar char="⚬"/>
            </a:pPr>
            <a:r>
              <a:rPr lang="en-US" sz="2379">
                <a:solidFill>
                  <a:srgbClr val="000000"/>
                </a:solidFill>
                <a:latin typeface="Gotham 1"/>
              </a:rPr>
              <a:t>Ex.   120 hours of carry over and 280 hours of PTO to earn per fiscal year.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089253"/>
            <a:ext cx="16230600" cy="0"/>
          </a:xfrm>
          <a:prstGeom prst="line">
            <a:avLst/>
          </a:prstGeom>
          <a:ln w="28575" cap="flat">
            <a:solidFill>
              <a:srgbClr val="E8172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5990" y="2865204"/>
            <a:ext cx="8453310" cy="56320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3925"/>
            <a:ext cx="13229120" cy="92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5449">
                <a:solidFill>
                  <a:srgbClr val="80192E"/>
                </a:solidFill>
                <a:latin typeface="Mercury Text G2"/>
              </a:rPr>
              <a:t>Procedures - Separation from the College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20053"/>
            <a:ext cx="7146390" cy="703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dirty="0">
                <a:solidFill>
                  <a:srgbClr val="000000"/>
                </a:solidFill>
                <a:latin typeface="Gotham 1"/>
              </a:rPr>
              <a:t>If an employee leaves the college, they will be paid for unused PTO earned only in the current fiscal year of their departure, at a maximum of one hundred sixty (160) hours (20 eight-hour days), less any applicable payroll deductions.</a:t>
            </a:r>
          </a:p>
          <a:p>
            <a:pPr>
              <a:lnSpc>
                <a:spcPts val="4591"/>
              </a:lnSpc>
            </a:pPr>
            <a:endParaRPr lang="en-US" sz="3279" dirty="0">
              <a:solidFill>
                <a:srgbClr val="000000"/>
              </a:solidFill>
              <a:latin typeface="Gotham 1"/>
            </a:endParaRPr>
          </a:p>
          <a:p>
            <a:pPr marL="708088" lvl="1" indent="-354044">
              <a:lnSpc>
                <a:spcPts val="4591"/>
              </a:lnSpc>
              <a:buFont typeface="Arial"/>
              <a:buChar char="•"/>
            </a:pPr>
            <a:r>
              <a:rPr lang="en-US" sz="3279" dirty="0">
                <a:solidFill>
                  <a:srgbClr val="000000"/>
                </a:solidFill>
                <a:latin typeface="Gotham 1"/>
              </a:rPr>
              <a:t>Employees will not be paid for PTO carried over from a prior fiscal year.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912</Words>
  <Application>Microsoft Office PowerPoint</Application>
  <PresentationFormat>Custom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Mercury Text G2</vt:lpstr>
      <vt:lpstr>Gotham 1</vt:lpstr>
      <vt:lpstr>Gotham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Time Off (PTO)</dc:title>
  <dc:creator>Maggie Nieves</dc:creator>
  <cp:lastModifiedBy>Maggie Nieves</cp:lastModifiedBy>
  <cp:revision>3</cp:revision>
  <dcterms:created xsi:type="dcterms:W3CDTF">2006-08-16T00:00:00Z</dcterms:created>
  <dcterms:modified xsi:type="dcterms:W3CDTF">2023-05-18T13:08:04Z</dcterms:modified>
  <dc:identifier>DAFfbGP8pXg</dc:identifier>
</cp:coreProperties>
</file>