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21"/>
  </p:notesMasterIdLst>
  <p:sldIdLst>
    <p:sldId id="256" r:id="rId3"/>
    <p:sldId id="260" r:id="rId4"/>
    <p:sldId id="408" r:id="rId5"/>
    <p:sldId id="261" r:id="rId6"/>
    <p:sldId id="267" r:id="rId7"/>
    <p:sldId id="406" r:id="rId8"/>
    <p:sldId id="399" r:id="rId9"/>
    <p:sldId id="410" r:id="rId10"/>
    <p:sldId id="396" r:id="rId11"/>
    <p:sldId id="415" r:id="rId12"/>
    <p:sldId id="411" r:id="rId13"/>
    <p:sldId id="412" r:id="rId14"/>
    <p:sldId id="409" r:id="rId15"/>
    <p:sldId id="414" r:id="rId16"/>
    <p:sldId id="416" r:id="rId17"/>
    <p:sldId id="271" r:id="rId18"/>
    <p:sldId id="270" r:id="rId19"/>
    <p:sldId id="342"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003"/>
    <a:srgbClr val="CD0920"/>
    <a:srgbClr val="404040"/>
    <a:srgbClr val="FFC72C"/>
    <a:srgbClr val="CBCBCB"/>
    <a:srgbClr val="A816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10" autoAdjust="0"/>
    <p:restoredTop sz="95640" autoAdjust="0"/>
  </p:normalViewPr>
  <p:slideViewPr>
    <p:cSldViewPr snapToGrid="0" snapToObjects="1">
      <p:cViewPr varScale="1">
        <p:scale>
          <a:sx n="117" d="100"/>
          <a:sy n="117" d="100"/>
        </p:scale>
        <p:origin x="1622" y="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67F474-1BAA-4B0A-8E6C-917F7F68D96F}" type="doc">
      <dgm:prSet loTypeId="urn:microsoft.com/office/officeart/2005/8/layout/hList1" loCatId="list" qsTypeId="urn:microsoft.com/office/officeart/2005/8/quickstyle/simple1" qsCatId="simple" csTypeId="urn:microsoft.com/office/officeart/2005/8/colors/accent3_2" csCatId="accent3" phldr="1"/>
      <dgm:spPr/>
      <dgm:t>
        <a:bodyPr/>
        <a:lstStyle/>
        <a:p>
          <a:endParaRPr lang="en-US"/>
        </a:p>
      </dgm:t>
    </dgm:pt>
    <dgm:pt modelId="{D9630A39-4699-4D11-B04A-927F72666C27}">
      <dgm:prSet phldrT="[Text]" custT="1"/>
      <dgm:spPr>
        <a:solidFill>
          <a:srgbClr val="5F5F5F"/>
        </a:solidFill>
      </dgm:spPr>
      <dgm:t>
        <a:bodyPr/>
        <a:lstStyle/>
        <a:p>
          <a:r>
            <a:rPr lang="en-US" sz="1800" b="1" dirty="0">
              <a:latin typeface="+mn-lt"/>
            </a:rPr>
            <a:t>Adults</a:t>
          </a:r>
        </a:p>
      </dgm:t>
    </dgm:pt>
    <dgm:pt modelId="{A7B10678-6E05-417E-9651-116526E483A2}" type="parTrans" cxnId="{A734387E-5221-4660-899A-35757BC32752}">
      <dgm:prSet/>
      <dgm:spPr/>
      <dgm:t>
        <a:bodyPr/>
        <a:lstStyle/>
        <a:p>
          <a:endParaRPr lang="en-US">
            <a:latin typeface="Arial Narrow" panose="020B0606020202030204" pitchFamily="34" charset="0"/>
          </a:endParaRPr>
        </a:p>
      </dgm:t>
    </dgm:pt>
    <dgm:pt modelId="{0B211005-2990-457B-906B-7B83B88C1573}" type="sibTrans" cxnId="{A734387E-5221-4660-899A-35757BC32752}">
      <dgm:prSet/>
      <dgm:spPr/>
      <dgm:t>
        <a:bodyPr/>
        <a:lstStyle/>
        <a:p>
          <a:endParaRPr lang="en-US">
            <a:latin typeface="Arial Narrow" panose="020B0606020202030204" pitchFamily="34" charset="0"/>
          </a:endParaRPr>
        </a:p>
      </dgm:t>
    </dgm:pt>
    <dgm:pt modelId="{6B7817D4-5F34-478E-B8B9-B5A457F635F4}">
      <dgm:prSet phldrT="[Tex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Asthma</a:t>
          </a:r>
        </a:p>
      </dgm:t>
    </dgm:pt>
    <dgm:pt modelId="{2ACD6217-C557-4BC5-939C-9195C6713024}" type="parTrans" cxnId="{C215EC84-7665-41EF-B003-2B066446B19A}">
      <dgm:prSet/>
      <dgm:spPr/>
      <dgm:t>
        <a:bodyPr/>
        <a:lstStyle/>
        <a:p>
          <a:endParaRPr lang="en-US">
            <a:latin typeface="Arial Narrow" panose="020B0606020202030204" pitchFamily="34" charset="0"/>
          </a:endParaRPr>
        </a:p>
      </dgm:t>
    </dgm:pt>
    <dgm:pt modelId="{7D23A200-D0D7-44DE-84CC-3215D3EABDC6}" type="sibTrans" cxnId="{C215EC84-7665-41EF-B003-2B066446B19A}">
      <dgm:prSet/>
      <dgm:spPr/>
      <dgm:t>
        <a:bodyPr/>
        <a:lstStyle/>
        <a:p>
          <a:endParaRPr lang="en-US">
            <a:latin typeface="Arial Narrow" panose="020B0606020202030204" pitchFamily="34" charset="0"/>
          </a:endParaRPr>
        </a:p>
      </dgm:t>
    </dgm:pt>
    <dgm:pt modelId="{54A188CC-0AA4-4AE7-9A11-2A2E832FD16B}">
      <dgm:prSet phldrT="[Text]" custT="1"/>
      <dgm:spPr>
        <a:solidFill>
          <a:srgbClr val="5F5F5F"/>
        </a:solidFill>
      </dgm:spPr>
      <dgm:t>
        <a:bodyPr/>
        <a:lstStyle/>
        <a:p>
          <a:pPr>
            <a:lnSpc>
              <a:spcPct val="100000"/>
            </a:lnSpc>
            <a:spcAft>
              <a:spcPts val="0"/>
            </a:spcAft>
          </a:pPr>
          <a:r>
            <a:rPr lang="en-US" sz="1800" b="1" dirty="0">
              <a:latin typeface="Arial Narrow" panose="020B0606020202030204" pitchFamily="34" charset="0"/>
            </a:rPr>
            <a:t>Children</a:t>
          </a:r>
        </a:p>
        <a:p>
          <a:pPr>
            <a:lnSpc>
              <a:spcPct val="100000"/>
            </a:lnSpc>
            <a:spcAft>
              <a:spcPts val="0"/>
            </a:spcAft>
          </a:pPr>
          <a:r>
            <a:rPr lang="en-US" sz="1600" b="1" dirty="0">
              <a:latin typeface="+mn-lt"/>
            </a:rPr>
            <a:t>(2–17 years old)</a:t>
          </a:r>
          <a:endParaRPr lang="en-US" sz="1600" dirty="0">
            <a:latin typeface="+mn-lt"/>
          </a:endParaRPr>
        </a:p>
      </dgm:t>
    </dgm:pt>
    <dgm:pt modelId="{311F9B0A-3469-489A-87C9-08B1D62CA225}" type="parTrans" cxnId="{A47ABF6E-67F8-47FC-BB2D-1850D7B1D902}">
      <dgm:prSet/>
      <dgm:spPr/>
      <dgm:t>
        <a:bodyPr/>
        <a:lstStyle/>
        <a:p>
          <a:endParaRPr lang="en-US">
            <a:latin typeface="Arial Narrow" panose="020B0606020202030204" pitchFamily="34" charset="0"/>
          </a:endParaRPr>
        </a:p>
      </dgm:t>
    </dgm:pt>
    <dgm:pt modelId="{66880FC9-78DA-4894-AF4B-628ED18E6263}" type="sibTrans" cxnId="{A47ABF6E-67F8-47FC-BB2D-1850D7B1D902}">
      <dgm:prSet/>
      <dgm:spPr/>
      <dgm:t>
        <a:bodyPr/>
        <a:lstStyle/>
        <a:p>
          <a:endParaRPr lang="en-US">
            <a:latin typeface="Arial Narrow" panose="020B0606020202030204" pitchFamily="34" charset="0"/>
          </a:endParaRPr>
        </a:p>
      </dgm:t>
    </dgm:pt>
    <dgm:pt modelId="{D8D49E3E-90A2-4035-88F2-8F82B886464C}">
      <dgm:prSet phldrT="[Text]" custT="1"/>
      <dgm:spPr>
        <a:noFill/>
      </dgm:spPr>
      <dgm:t>
        <a:bodyPr/>
        <a:lstStyle/>
        <a:p>
          <a:pPr marL="338138" indent="-112713"/>
          <a:r>
            <a:rPr lang="en-US" sz="1600" dirty="0">
              <a:latin typeface="Arial" panose="020B0604020202020204" pitchFamily="34" charset="0"/>
              <a:cs typeface="Arial" panose="020B0604020202020204" pitchFamily="34" charset="0"/>
            </a:rPr>
            <a:t>Bronchitis</a:t>
          </a:r>
        </a:p>
      </dgm:t>
    </dgm:pt>
    <dgm:pt modelId="{45E3C133-8170-4656-8CC1-7A5C7C24BC80}" type="parTrans" cxnId="{A9412DC9-CB41-47A5-854C-AEB55A30A8FD}">
      <dgm:prSet/>
      <dgm:spPr/>
      <dgm:t>
        <a:bodyPr/>
        <a:lstStyle/>
        <a:p>
          <a:endParaRPr lang="en-US">
            <a:latin typeface="Arial Narrow" panose="020B0606020202030204" pitchFamily="34" charset="0"/>
          </a:endParaRPr>
        </a:p>
      </dgm:t>
    </dgm:pt>
    <dgm:pt modelId="{D5FC1BC3-11CA-4811-8B3F-FF1FC5070D0E}" type="sibTrans" cxnId="{A9412DC9-CB41-47A5-854C-AEB55A30A8FD}">
      <dgm:prSet/>
      <dgm:spPr/>
      <dgm:t>
        <a:bodyPr/>
        <a:lstStyle/>
        <a:p>
          <a:endParaRPr lang="en-US">
            <a:latin typeface="Arial Narrow" panose="020B0606020202030204" pitchFamily="34" charset="0"/>
          </a:endParaRPr>
        </a:p>
      </dgm:t>
    </dgm:pt>
    <dgm:pt modelId="{8E16DA87-69E8-437B-9322-18F00D7B5CD8}">
      <dgm:prSet phldrT="[Text]" custT="1"/>
      <dgm:spPr>
        <a:noFill/>
      </dgm:spPr>
      <dgm:t>
        <a:bodyPr/>
        <a:lstStyle/>
        <a:p>
          <a:pPr marL="338138" indent="-112713"/>
          <a:r>
            <a:rPr lang="en-US" sz="1600" dirty="0">
              <a:latin typeface="Arial" panose="020B0604020202020204" pitchFamily="34" charset="0"/>
              <a:cs typeface="Arial" panose="020B0604020202020204" pitchFamily="34" charset="0"/>
            </a:rPr>
            <a:t>Skin rashes</a:t>
          </a:r>
        </a:p>
      </dgm:t>
    </dgm:pt>
    <dgm:pt modelId="{8F0BCF44-E22B-4808-85F7-F0CD9F312101}" type="parTrans" cxnId="{F557BF87-99EE-4BA0-88BF-92479BF3701B}">
      <dgm:prSet/>
      <dgm:spPr/>
      <dgm:t>
        <a:bodyPr/>
        <a:lstStyle/>
        <a:p>
          <a:endParaRPr lang="en-US">
            <a:latin typeface="Arial Narrow" panose="020B0606020202030204" pitchFamily="34" charset="0"/>
          </a:endParaRPr>
        </a:p>
      </dgm:t>
    </dgm:pt>
    <dgm:pt modelId="{006F26F1-6E55-4674-94A6-BD1A110ABACE}" type="sibTrans" cxnId="{F557BF87-99EE-4BA0-88BF-92479BF3701B}">
      <dgm:prSet/>
      <dgm:spPr/>
      <dgm:t>
        <a:bodyPr/>
        <a:lstStyle/>
        <a:p>
          <a:endParaRPr lang="en-US">
            <a:latin typeface="Arial Narrow" panose="020B0606020202030204" pitchFamily="34" charset="0"/>
          </a:endParaRPr>
        </a:p>
      </dgm:t>
    </dgm:pt>
    <dgm:pt modelId="{8B66A6A5-8C77-4553-81E4-362967344916}">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Bronchitis</a:t>
          </a:r>
        </a:p>
      </dgm:t>
    </dgm:pt>
    <dgm:pt modelId="{E9CF1C14-0215-4453-BE14-76F310F66A43}" type="parTrans" cxnId="{ED280115-6511-4F10-A3BA-0671224F7211}">
      <dgm:prSet/>
      <dgm:spPr/>
      <dgm:t>
        <a:bodyPr/>
        <a:lstStyle/>
        <a:p>
          <a:endParaRPr lang="en-US">
            <a:latin typeface="Arial Narrow" panose="020B0606020202030204" pitchFamily="34" charset="0"/>
          </a:endParaRPr>
        </a:p>
      </dgm:t>
    </dgm:pt>
    <dgm:pt modelId="{8D792574-2EFC-4E13-9123-22B7857DF73B}" type="sibTrans" cxnId="{ED280115-6511-4F10-A3BA-0671224F7211}">
      <dgm:prSet/>
      <dgm:spPr/>
      <dgm:t>
        <a:bodyPr/>
        <a:lstStyle/>
        <a:p>
          <a:endParaRPr lang="en-US">
            <a:latin typeface="Arial Narrow" panose="020B0606020202030204" pitchFamily="34" charset="0"/>
          </a:endParaRPr>
        </a:p>
      </dgm:t>
    </dgm:pt>
    <dgm:pt modelId="{1777FF38-3054-4224-8410-C3A5BC42A13A}">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Cough and cold symptoms</a:t>
          </a:r>
        </a:p>
      </dgm:t>
    </dgm:pt>
    <dgm:pt modelId="{99E643E8-21FC-425B-85C4-A1951141426F}" type="parTrans" cxnId="{9C84AE46-5406-4305-B1B5-D658752A541F}">
      <dgm:prSet/>
      <dgm:spPr/>
      <dgm:t>
        <a:bodyPr/>
        <a:lstStyle/>
        <a:p>
          <a:endParaRPr lang="en-US">
            <a:latin typeface="Arial Narrow" panose="020B0606020202030204" pitchFamily="34" charset="0"/>
          </a:endParaRPr>
        </a:p>
      </dgm:t>
    </dgm:pt>
    <dgm:pt modelId="{B93C1592-4F38-4E28-BAC8-F603B4BE13DC}" type="sibTrans" cxnId="{9C84AE46-5406-4305-B1B5-D658752A541F}">
      <dgm:prSet/>
      <dgm:spPr/>
      <dgm:t>
        <a:bodyPr/>
        <a:lstStyle/>
        <a:p>
          <a:endParaRPr lang="en-US">
            <a:latin typeface="Arial Narrow" panose="020B0606020202030204" pitchFamily="34" charset="0"/>
          </a:endParaRPr>
        </a:p>
      </dgm:t>
    </dgm:pt>
    <dgm:pt modelId="{89DA41F1-0A82-4102-9928-DF5EF811F514}">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Earaches </a:t>
          </a:r>
        </a:p>
      </dgm:t>
    </dgm:pt>
    <dgm:pt modelId="{7B263FC8-66CF-452D-AD2D-275BE3BD601C}" type="parTrans" cxnId="{4F83B8F8-BADC-49AD-B793-7C5EABDC362F}">
      <dgm:prSet/>
      <dgm:spPr/>
      <dgm:t>
        <a:bodyPr/>
        <a:lstStyle/>
        <a:p>
          <a:endParaRPr lang="en-US">
            <a:latin typeface="Arial Narrow" panose="020B0606020202030204" pitchFamily="34" charset="0"/>
          </a:endParaRPr>
        </a:p>
      </dgm:t>
    </dgm:pt>
    <dgm:pt modelId="{D7270E60-AD05-4D2F-AD64-DE7E7396B84E}" type="sibTrans" cxnId="{4F83B8F8-BADC-49AD-B793-7C5EABDC362F}">
      <dgm:prSet/>
      <dgm:spPr/>
      <dgm:t>
        <a:bodyPr/>
        <a:lstStyle/>
        <a:p>
          <a:endParaRPr lang="en-US">
            <a:latin typeface="Arial Narrow" panose="020B0606020202030204" pitchFamily="34" charset="0"/>
          </a:endParaRPr>
        </a:p>
      </dgm:t>
    </dgm:pt>
    <dgm:pt modelId="{305CE657-0F2D-4AD9-821D-A5CFFF660B40}">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Minor back and shoulder pain</a:t>
          </a:r>
        </a:p>
      </dgm:t>
    </dgm:pt>
    <dgm:pt modelId="{F6197D9E-D79A-4ECE-B12C-37323C1370B5}" type="parTrans" cxnId="{9F548981-7B2F-40B1-8633-39C0E044D532}">
      <dgm:prSet/>
      <dgm:spPr/>
      <dgm:t>
        <a:bodyPr/>
        <a:lstStyle/>
        <a:p>
          <a:endParaRPr lang="en-US">
            <a:latin typeface="Arial Narrow" panose="020B0606020202030204" pitchFamily="34" charset="0"/>
          </a:endParaRPr>
        </a:p>
      </dgm:t>
    </dgm:pt>
    <dgm:pt modelId="{BAA861F1-9CEF-4E0F-945F-45E5DE911A3B}" type="sibTrans" cxnId="{9F548981-7B2F-40B1-8633-39C0E044D532}">
      <dgm:prSet/>
      <dgm:spPr/>
      <dgm:t>
        <a:bodyPr/>
        <a:lstStyle/>
        <a:p>
          <a:endParaRPr lang="en-US">
            <a:latin typeface="Arial Narrow" panose="020B0606020202030204" pitchFamily="34" charset="0"/>
          </a:endParaRPr>
        </a:p>
      </dgm:t>
    </dgm:pt>
    <dgm:pt modelId="{5FFDC8F6-6500-4EB3-A358-66015A8BC608}">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Minor trauma, burns or lacerations</a:t>
          </a:r>
        </a:p>
      </dgm:t>
    </dgm:pt>
    <dgm:pt modelId="{CC34C7B4-A927-406A-80C1-0A701B5CEFF2}" type="parTrans" cxnId="{10DBBF03-908F-4160-ABC9-57119B9E622E}">
      <dgm:prSet/>
      <dgm:spPr/>
      <dgm:t>
        <a:bodyPr/>
        <a:lstStyle/>
        <a:p>
          <a:endParaRPr lang="en-US">
            <a:latin typeface="Arial Narrow" panose="020B0606020202030204" pitchFamily="34" charset="0"/>
          </a:endParaRPr>
        </a:p>
      </dgm:t>
    </dgm:pt>
    <dgm:pt modelId="{EDB3A340-4AF6-4748-974B-B4DDAC2F508A}" type="sibTrans" cxnId="{10DBBF03-908F-4160-ABC9-57119B9E622E}">
      <dgm:prSet/>
      <dgm:spPr/>
      <dgm:t>
        <a:bodyPr/>
        <a:lstStyle/>
        <a:p>
          <a:endParaRPr lang="en-US">
            <a:latin typeface="Arial Narrow" panose="020B0606020202030204" pitchFamily="34" charset="0"/>
          </a:endParaRPr>
        </a:p>
      </dgm:t>
    </dgm:pt>
    <dgm:pt modelId="{58A2FE98-B464-45BC-BBA9-0E2100691BD4}">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Seasonal allergies</a:t>
          </a:r>
        </a:p>
      </dgm:t>
    </dgm:pt>
    <dgm:pt modelId="{F3AAE6F3-0C28-4B04-8ABD-EA81BD42A556}" type="parTrans" cxnId="{369E0207-F647-4716-A613-315894F0339F}">
      <dgm:prSet/>
      <dgm:spPr/>
      <dgm:t>
        <a:bodyPr/>
        <a:lstStyle/>
        <a:p>
          <a:endParaRPr lang="en-US">
            <a:latin typeface="Arial Narrow" panose="020B0606020202030204" pitchFamily="34" charset="0"/>
          </a:endParaRPr>
        </a:p>
      </dgm:t>
    </dgm:pt>
    <dgm:pt modelId="{2E88E566-A0DE-4FAC-80A0-7DA49253EA93}" type="sibTrans" cxnId="{369E0207-F647-4716-A613-315894F0339F}">
      <dgm:prSet/>
      <dgm:spPr/>
      <dgm:t>
        <a:bodyPr/>
        <a:lstStyle/>
        <a:p>
          <a:endParaRPr lang="en-US">
            <a:latin typeface="Arial Narrow" panose="020B0606020202030204" pitchFamily="34" charset="0"/>
          </a:endParaRPr>
        </a:p>
      </dgm:t>
    </dgm:pt>
    <dgm:pt modelId="{EC91C1F8-8FC7-4460-BD0E-725244BB672B}">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Sinus infections</a:t>
          </a:r>
        </a:p>
      </dgm:t>
    </dgm:pt>
    <dgm:pt modelId="{85AE5B7F-1B26-49D9-9D90-CE65AFE68FFC}" type="parTrans" cxnId="{7FB8BC1F-5FE1-41AF-9F10-AC2E50910585}">
      <dgm:prSet/>
      <dgm:spPr/>
      <dgm:t>
        <a:bodyPr/>
        <a:lstStyle/>
        <a:p>
          <a:endParaRPr lang="en-US">
            <a:latin typeface="Arial Narrow" panose="020B0606020202030204" pitchFamily="34" charset="0"/>
          </a:endParaRPr>
        </a:p>
      </dgm:t>
    </dgm:pt>
    <dgm:pt modelId="{C5FAC49B-1F36-45FE-A28F-0D7A37438B13}" type="sibTrans" cxnId="{7FB8BC1F-5FE1-41AF-9F10-AC2E50910585}">
      <dgm:prSet/>
      <dgm:spPr/>
      <dgm:t>
        <a:bodyPr/>
        <a:lstStyle/>
        <a:p>
          <a:endParaRPr lang="en-US">
            <a:latin typeface="Arial Narrow" panose="020B0606020202030204" pitchFamily="34" charset="0"/>
          </a:endParaRPr>
        </a:p>
      </dgm:t>
    </dgm:pt>
    <dgm:pt modelId="{8495C652-9F84-45EA-962D-E66DA1D2CFF5}">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Skin rashes</a:t>
          </a:r>
        </a:p>
      </dgm:t>
    </dgm:pt>
    <dgm:pt modelId="{8D5FB95B-3931-45EA-BF1E-B5FD70B500A6}" type="parTrans" cxnId="{48728D86-669F-48C1-98B5-A354247A9A4A}">
      <dgm:prSet/>
      <dgm:spPr/>
      <dgm:t>
        <a:bodyPr/>
        <a:lstStyle/>
        <a:p>
          <a:endParaRPr lang="en-US">
            <a:latin typeface="Arial Narrow" panose="020B0606020202030204" pitchFamily="34" charset="0"/>
          </a:endParaRPr>
        </a:p>
      </dgm:t>
    </dgm:pt>
    <dgm:pt modelId="{8ADCDC8E-68AE-4CB6-8C48-F97DB56ED118}" type="sibTrans" cxnId="{48728D86-669F-48C1-98B5-A354247A9A4A}">
      <dgm:prSet/>
      <dgm:spPr/>
      <dgm:t>
        <a:bodyPr/>
        <a:lstStyle/>
        <a:p>
          <a:endParaRPr lang="en-US">
            <a:latin typeface="Arial Narrow" panose="020B0606020202030204" pitchFamily="34" charset="0"/>
          </a:endParaRPr>
        </a:p>
      </dgm:t>
    </dgm:pt>
    <dgm:pt modelId="{268E6C25-21EA-4A7F-AFAA-36688984409A}">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Urinary tract infections</a:t>
          </a:r>
        </a:p>
      </dgm:t>
    </dgm:pt>
    <dgm:pt modelId="{12F8BFCC-7BE9-41BA-8AD4-0F661727EAB3}" type="parTrans" cxnId="{967DCB17-652A-4BF7-8B4E-9A718AF031F5}">
      <dgm:prSet/>
      <dgm:spPr/>
      <dgm:t>
        <a:bodyPr/>
        <a:lstStyle/>
        <a:p>
          <a:endParaRPr lang="en-US">
            <a:latin typeface="Arial Narrow" panose="020B0606020202030204" pitchFamily="34" charset="0"/>
          </a:endParaRPr>
        </a:p>
      </dgm:t>
    </dgm:pt>
    <dgm:pt modelId="{EDA14342-4260-4E25-9CBC-C510A6037F5A}" type="sibTrans" cxnId="{967DCB17-652A-4BF7-8B4E-9A718AF031F5}">
      <dgm:prSet/>
      <dgm:spPr/>
      <dgm:t>
        <a:bodyPr/>
        <a:lstStyle/>
        <a:p>
          <a:endParaRPr lang="en-US">
            <a:latin typeface="Arial Narrow" panose="020B0606020202030204" pitchFamily="34" charset="0"/>
          </a:endParaRPr>
        </a:p>
      </dgm:t>
    </dgm:pt>
    <dgm:pt modelId="{D7F8D83C-15F6-4C4C-BF5B-8DD5FBBF2756}">
      <dgm:prSet custT="1"/>
      <dgm:spPr>
        <a:noFill/>
      </dgm:spPr>
      <dgm:t>
        <a:bodyPr/>
        <a:lstStyle/>
        <a:p>
          <a:pPr marL="338138" indent="-112713"/>
          <a:r>
            <a:rPr lang="en-US" sz="1600" dirty="0">
              <a:solidFill>
                <a:srgbClr val="5F5F5F"/>
              </a:solidFill>
              <a:latin typeface="Arial" panose="020B0604020202020204" pitchFamily="34" charset="0"/>
              <a:cs typeface="Arial" panose="020B0604020202020204" pitchFamily="34" charset="0"/>
            </a:rPr>
            <a:t>Yeast infections</a:t>
          </a:r>
        </a:p>
      </dgm:t>
    </dgm:pt>
    <dgm:pt modelId="{175F5B28-2E2F-46F3-BE48-CB9638CF6CF8}" type="parTrans" cxnId="{D33B3AD4-4C94-4945-8702-1A52F1ED2EA0}">
      <dgm:prSet/>
      <dgm:spPr/>
      <dgm:t>
        <a:bodyPr/>
        <a:lstStyle/>
        <a:p>
          <a:endParaRPr lang="en-US">
            <a:latin typeface="Arial Narrow" panose="020B0606020202030204" pitchFamily="34" charset="0"/>
          </a:endParaRPr>
        </a:p>
      </dgm:t>
    </dgm:pt>
    <dgm:pt modelId="{4D1BD92D-C235-4371-B86A-A40FAB07EB19}" type="sibTrans" cxnId="{D33B3AD4-4C94-4945-8702-1A52F1ED2EA0}">
      <dgm:prSet/>
      <dgm:spPr/>
      <dgm:t>
        <a:bodyPr/>
        <a:lstStyle/>
        <a:p>
          <a:endParaRPr lang="en-US">
            <a:latin typeface="Arial Narrow" panose="020B0606020202030204" pitchFamily="34" charset="0"/>
          </a:endParaRPr>
        </a:p>
      </dgm:t>
    </dgm:pt>
    <dgm:pt modelId="{2CA4B426-18A1-45B8-B90E-75723B922247}">
      <dgm:prSet custT="1"/>
      <dgm:spPr>
        <a:noFill/>
      </dgm:spPr>
      <dgm:t>
        <a:bodyPr/>
        <a:lstStyle/>
        <a:p>
          <a:pPr marL="338138" indent="-112713"/>
          <a:r>
            <a:rPr lang="en-US" sz="1600" dirty="0">
              <a:latin typeface="Arial" panose="020B0604020202020204" pitchFamily="34" charset="0"/>
              <a:cs typeface="Arial" panose="020B0604020202020204" pitchFamily="34" charset="0"/>
            </a:rPr>
            <a:t>Conjunctivitis</a:t>
          </a:r>
        </a:p>
      </dgm:t>
    </dgm:pt>
    <dgm:pt modelId="{3228159D-D326-4F56-A45B-3F2381D8A89E}" type="parTrans" cxnId="{B86EF688-6B3C-4B83-8F66-5B28D93E5181}">
      <dgm:prSet/>
      <dgm:spPr/>
      <dgm:t>
        <a:bodyPr/>
        <a:lstStyle/>
        <a:p>
          <a:endParaRPr lang="en-US">
            <a:latin typeface="Arial Narrow" panose="020B0606020202030204" pitchFamily="34" charset="0"/>
          </a:endParaRPr>
        </a:p>
      </dgm:t>
    </dgm:pt>
    <dgm:pt modelId="{775E512A-FC37-46D3-AE0E-3AADA5BEF2C9}" type="sibTrans" cxnId="{B86EF688-6B3C-4B83-8F66-5B28D93E5181}">
      <dgm:prSet/>
      <dgm:spPr/>
      <dgm:t>
        <a:bodyPr/>
        <a:lstStyle/>
        <a:p>
          <a:endParaRPr lang="en-US">
            <a:latin typeface="Arial Narrow" panose="020B0606020202030204" pitchFamily="34" charset="0"/>
          </a:endParaRPr>
        </a:p>
      </dgm:t>
    </dgm:pt>
    <dgm:pt modelId="{71F041B0-F5B2-4479-80F3-07C97A345B1E}">
      <dgm:prSet custT="1"/>
      <dgm:spPr>
        <a:noFill/>
      </dgm:spPr>
      <dgm:t>
        <a:bodyPr/>
        <a:lstStyle/>
        <a:p>
          <a:pPr marL="338138" indent="-112713"/>
          <a:r>
            <a:rPr lang="en-US" sz="1600" dirty="0">
              <a:latin typeface="Arial" panose="020B0604020202020204" pitchFamily="34" charset="0"/>
              <a:cs typeface="Arial" panose="020B0604020202020204" pitchFamily="34" charset="0"/>
            </a:rPr>
            <a:t>Cough and cold symptoms</a:t>
          </a:r>
        </a:p>
      </dgm:t>
    </dgm:pt>
    <dgm:pt modelId="{781FAD53-21ED-4EBF-905F-9BB6A2EE6200}" type="parTrans" cxnId="{EA3D1495-0FE4-423D-9BEB-6CCDF332F327}">
      <dgm:prSet/>
      <dgm:spPr/>
      <dgm:t>
        <a:bodyPr/>
        <a:lstStyle/>
        <a:p>
          <a:endParaRPr lang="en-US">
            <a:latin typeface="Arial Narrow" panose="020B0606020202030204" pitchFamily="34" charset="0"/>
          </a:endParaRPr>
        </a:p>
      </dgm:t>
    </dgm:pt>
    <dgm:pt modelId="{06AAAD43-B562-491F-936B-70CBD324BDC4}" type="sibTrans" cxnId="{EA3D1495-0FE4-423D-9BEB-6CCDF332F327}">
      <dgm:prSet/>
      <dgm:spPr/>
      <dgm:t>
        <a:bodyPr/>
        <a:lstStyle/>
        <a:p>
          <a:endParaRPr lang="en-US">
            <a:latin typeface="Arial Narrow" panose="020B0606020202030204" pitchFamily="34" charset="0"/>
          </a:endParaRPr>
        </a:p>
      </dgm:t>
    </dgm:pt>
    <dgm:pt modelId="{1E6D736F-5E00-4A30-9730-7BBB3865AF49}">
      <dgm:prSet custT="1"/>
      <dgm:spPr>
        <a:noFill/>
      </dgm:spPr>
      <dgm:t>
        <a:bodyPr/>
        <a:lstStyle/>
        <a:p>
          <a:pPr marL="338138" indent="-112713"/>
          <a:r>
            <a:rPr lang="en-US" sz="1600" dirty="0">
              <a:latin typeface="Arial" panose="020B0604020202020204" pitchFamily="34" charset="0"/>
              <a:cs typeface="Arial" panose="020B0604020202020204" pitchFamily="34" charset="0"/>
            </a:rPr>
            <a:t>Minor medical concerns</a:t>
          </a:r>
        </a:p>
      </dgm:t>
    </dgm:pt>
    <dgm:pt modelId="{24009445-EDFA-4E74-BC7F-668062D8C9F1}" type="parTrans" cxnId="{F26445D2-8DE2-4FCB-B4F9-C195F399D372}">
      <dgm:prSet/>
      <dgm:spPr/>
      <dgm:t>
        <a:bodyPr/>
        <a:lstStyle/>
        <a:p>
          <a:endParaRPr lang="en-US">
            <a:latin typeface="Arial Narrow" panose="020B0606020202030204" pitchFamily="34" charset="0"/>
          </a:endParaRPr>
        </a:p>
      </dgm:t>
    </dgm:pt>
    <dgm:pt modelId="{047E2AFB-7A00-4E62-91F2-F710802F1D90}" type="sibTrans" cxnId="{F26445D2-8DE2-4FCB-B4F9-C195F399D372}">
      <dgm:prSet/>
      <dgm:spPr/>
      <dgm:t>
        <a:bodyPr/>
        <a:lstStyle/>
        <a:p>
          <a:endParaRPr lang="en-US">
            <a:latin typeface="Arial Narrow" panose="020B0606020202030204" pitchFamily="34" charset="0"/>
          </a:endParaRPr>
        </a:p>
      </dgm:t>
    </dgm:pt>
    <dgm:pt modelId="{5CAD7D33-D6C0-4288-B2D9-4C011686D1B5}">
      <dgm:prSet custT="1"/>
      <dgm:spPr>
        <a:noFill/>
      </dgm:spPr>
      <dgm:t>
        <a:bodyPr/>
        <a:lstStyle/>
        <a:p>
          <a:pPr marL="338138" indent="-112713"/>
          <a:r>
            <a:rPr lang="en-US" sz="1600" dirty="0">
              <a:latin typeface="Arial" panose="020B0604020202020204" pitchFamily="34" charset="0"/>
              <a:cs typeface="Arial" panose="020B0604020202020204" pitchFamily="34" charset="0"/>
            </a:rPr>
            <a:t>Seasonal allergies</a:t>
          </a:r>
        </a:p>
      </dgm:t>
    </dgm:pt>
    <dgm:pt modelId="{1468FD48-FB50-4178-84C9-FF58A7DEBAF1}" type="parTrans" cxnId="{5C4FF1DE-4E45-4579-9F25-24FF714695CE}">
      <dgm:prSet/>
      <dgm:spPr/>
      <dgm:t>
        <a:bodyPr/>
        <a:lstStyle/>
        <a:p>
          <a:endParaRPr lang="en-US">
            <a:latin typeface="Arial Narrow" panose="020B0606020202030204" pitchFamily="34" charset="0"/>
          </a:endParaRPr>
        </a:p>
      </dgm:t>
    </dgm:pt>
    <dgm:pt modelId="{01120F8E-3585-4709-BC29-CE659B827B3A}" type="sibTrans" cxnId="{5C4FF1DE-4E45-4579-9F25-24FF714695CE}">
      <dgm:prSet/>
      <dgm:spPr/>
      <dgm:t>
        <a:bodyPr/>
        <a:lstStyle/>
        <a:p>
          <a:endParaRPr lang="en-US">
            <a:latin typeface="Arial Narrow" panose="020B0606020202030204" pitchFamily="34" charset="0"/>
          </a:endParaRPr>
        </a:p>
      </dgm:t>
    </dgm:pt>
    <dgm:pt modelId="{57C303A5-8003-4359-BD7B-76B11C91050B}">
      <dgm:prSet custT="1"/>
      <dgm:spPr>
        <a:noFill/>
      </dgm:spPr>
      <dgm:t>
        <a:bodyPr/>
        <a:lstStyle/>
        <a:p>
          <a:pPr marL="338138" indent="-112713"/>
          <a:r>
            <a:rPr lang="en-US" sz="1600" dirty="0">
              <a:latin typeface="Arial" panose="020B0604020202020204" pitchFamily="34" charset="0"/>
              <a:cs typeface="Arial" panose="020B0604020202020204" pitchFamily="34" charset="0"/>
            </a:rPr>
            <a:t>Sinus infections</a:t>
          </a:r>
        </a:p>
      </dgm:t>
    </dgm:pt>
    <dgm:pt modelId="{ED0284BE-EC3F-4EC5-9F24-F4DB685BB6C1}" type="parTrans" cxnId="{DA6652B7-6D8B-4633-841C-987B7262D961}">
      <dgm:prSet/>
      <dgm:spPr/>
      <dgm:t>
        <a:bodyPr/>
        <a:lstStyle/>
        <a:p>
          <a:endParaRPr lang="en-US">
            <a:latin typeface="Arial Narrow" panose="020B0606020202030204" pitchFamily="34" charset="0"/>
          </a:endParaRPr>
        </a:p>
      </dgm:t>
    </dgm:pt>
    <dgm:pt modelId="{29D405F4-A931-4FF4-8820-D5771BD1CF48}" type="sibTrans" cxnId="{DA6652B7-6D8B-4633-841C-987B7262D961}">
      <dgm:prSet/>
      <dgm:spPr/>
      <dgm:t>
        <a:bodyPr/>
        <a:lstStyle/>
        <a:p>
          <a:endParaRPr lang="en-US">
            <a:latin typeface="Arial Narrow" panose="020B0606020202030204" pitchFamily="34" charset="0"/>
          </a:endParaRPr>
        </a:p>
      </dgm:t>
    </dgm:pt>
    <dgm:pt modelId="{9954540A-AE8A-4917-9AC6-0670A0083C44}" type="pres">
      <dgm:prSet presAssocID="{D167F474-1BAA-4B0A-8E6C-917F7F68D96F}" presName="Name0" presStyleCnt="0">
        <dgm:presLayoutVars>
          <dgm:dir/>
          <dgm:animLvl val="lvl"/>
          <dgm:resizeHandles val="exact"/>
        </dgm:presLayoutVars>
      </dgm:prSet>
      <dgm:spPr/>
      <dgm:t>
        <a:bodyPr/>
        <a:lstStyle/>
        <a:p>
          <a:endParaRPr lang="en-US"/>
        </a:p>
      </dgm:t>
    </dgm:pt>
    <dgm:pt modelId="{7FFB80D1-3AB4-433D-9607-91FC4F2D8764}" type="pres">
      <dgm:prSet presAssocID="{D9630A39-4699-4D11-B04A-927F72666C27}" presName="composite" presStyleCnt="0"/>
      <dgm:spPr/>
    </dgm:pt>
    <dgm:pt modelId="{BB9EE643-07A0-4CBC-B5B8-9C2F49F74558}" type="pres">
      <dgm:prSet presAssocID="{D9630A39-4699-4D11-B04A-927F72666C27}" presName="parTx" presStyleLbl="alignNode1" presStyleIdx="0" presStyleCnt="2" custScaleY="97531">
        <dgm:presLayoutVars>
          <dgm:chMax val="0"/>
          <dgm:chPref val="0"/>
          <dgm:bulletEnabled val="1"/>
        </dgm:presLayoutVars>
      </dgm:prSet>
      <dgm:spPr/>
      <dgm:t>
        <a:bodyPr/>
        <a:lstStyle/>
        <a:p>
          <a:endParaRPr lang="en-US"/>
        </a:p>
      </dgm:t>
    </dgm:pt>
    <dgm:pt modelId="{52EF89BA-3D4F-4D0E-AEC3-3AEAB3A5B652}" type="pres">
      <dgm:prSet presAssocID="{D9630A39-4699-4D11-B04A-927F72666C27}" presName="desTx" presStyleLbl="alignAccFollowNode1" presStyleIdx="0" presStyleCnt="2" custLinFactNeighborX="-1541" custLinFactNeighborY="894">
        <dgm:presLayoutVars>
          <dgm:bulletEnabled val="1"/>
        </dgm:presLayoutVars>
      </dgm:prSet>
      <dgm:spPr/>
      <dgm:t>
        <a:bodyPr/>
        <a:lstStyle/>
        <a:p>
          <a:endParaRPr lang="en-US"/>
        </a:p>
      </dgm:t>
    </dgm:pt>
    <dgm:pt modelId="{5E64C017-872E-4C35-A7EC-0A6E2501BB04}" type="pres">
      <dgm:prSet presAssocID="{0B211005-2990-457B-906B-7B83B88C1573}" presName="space" presStyleCnt="0"/>
      <dgm:spPr/>
    </dgm:pt>
    <dgm:pt modelId="{24611816-F826-49D0-8943-EF272CCB2427}" type="pres">
      <dgm:prSet presAssocID="{54A188CC-0AA4-4AE7-9A11-2A2E832FD16B}" presName="composite" presStyleCnt="0"/>
      <dgm:spPr/>
    </dgm:pt>
    <dgm:pt modelId="{227D571F-0D27-4A46-9F79-A24B12BEB5FA}" type="pres">
      <dgm:prSet presAssocID="{54A188CC-0AA4-4AE7-9A11-2A2E832FD16B}" presName="parTx" presStyleLbl="alignNode1" presStyleIdx="1" presStyleCnt="2" custLinFactNeighborX="161" custLinFactNeighborY="-74262">
        <dgm:presLayoutVars>
          <dgm:chMax val="0"/>
          <dgm:chPref val="0"/>
          <dgm:bulletEnabled val="1"/>
        </dgm:presLayoutVars>
      </dgm:prSet>
      <dgm:spPr/>
      <dgm:t>
        <a:bodyPr/>
        <a:lstStyle/>
        <a:p>
          <a:endParaRPr lang="en-US"/>
        </a:p>
      </dgm:t>
    </dgm:pt>
    <dgm:pt modelId="{B6F2D5CA-4E96-4361-8F44-E18F8E7905A0}" type="pres">
      <dgm:prSet presAssocID="{54A188CC-0AA4-4AE7-9A11-2A2E832FD16B}" presName="desTx" presStyleLbl="alignAccFollowNode1" presStyleIdx="1" presStyleCnt="2">
        <dgm:presLayoutVars>
          <dgm:bulletEnabled val="1"/>
        </dgm:presLayoutVars>
      </dgm:prSet>
      <dgm:spPr/>
      <dgm:t>
        <a:bodyPr/>
        <a:lstStyle/>
        <a:p>
          <a:endParaRPr lang="en-US"/>
        </a:p>
      </dgm:t>
    </dgm:pt>
  </dgm:ptLst>
  <dgm:cxnLst>
    <dgm:cxn modelId="{B4499881-4A2A-4C3A-A20A-BCB60A0B1B8C}" type="presOf" srcId="{8B66A6A5-8C77-4553-81E4-362967344916}" destId="{52EF89BA-3D4F-4D0E-AEC3-3AEAB3A5B652}" srcOrd="0" destOrd="1" presId="urn:microsoft.com/office/officeart/2005/8/layout/hList1"/>
    <dgm:cxn modelId="{4F83B8F8-BADC-49AD-B793-7C5EABDC362F}" srcId="{D9630A39-4699-4D11-B04A-927F72666C27}" destId="{89DA41F1-0A82-4102-9928-DF5EF811F514}" srcOrd="3" destOrd="0" parTransId="{7B263FC8-66CF-452D-AD2D-275BE3BD601C}" sibTransId="{D7270E60-AD05-4D2F-AD64-DE7E7396B84E}"/>
    <dgm:cxn modelId="{10DBBF03-908F-4160-ABC9-57119B9E622E}" srcId="{D9630A39-4699-4D11-B04A-927F72666C27}" destId="{5FFDC8F6-6500-4EB3-A358-66015A8BC608}" srcOrd="5" destOrd="0" parTransId="{CC34C7B4-A927-406A-80C1-0A701B5CEFF2}" sibTransId="{EDB3A340-4AF6-4748-974B-B4DDAC2F508A}"/>
    <dgm:cxn modelId="{967DCB17-652A-4BF7-8B4E-9A718AF031F5}" srcId="{D9630A39-4699-4D11-B04A-927F72666C27}" destId="{268E6C25-21EA-4A7F-AFAA-36688984409A}" srcOrd="9" destOrd="0" parTransId="{12F8BFCC-7BE9-41BA-8AD4-0F661727EAB3}" sibTransId="{EDA14342-4260-4E25-9CBC-C510A6037F5A}"/>
    <dgm:cxn modelId="{875FB3F0-900E-43E8-A27F-EF121C1BF3F7}" type="presOf" srcId="{EC91C1F8-8FC7-4460-BD0E-725244BB672B}" destId="{52EF89BA-3D4F-4D0E-AEC3-3AEAB3A5B652}" srcOrd="0" destOrd="7" presId="urn:microsoft.com/office/officeart/2005/8/layout/hList1"/>
    <dgm:cxn modelId="{2E076169-EE52-4F1A-A3CB-F16D5043F09A}" type="presOf" srcId="{54A188CC-0AA4-4AE7-9A11-2A2E832FD16B}" destId="{227D571F-0D27-4A46-9F79-A24B12BEB5FA}" srcOrd="0" destOrd="0" presId="urn:microsoft.com/office/officeart/2005/8/layout/hList1"/>
    <dgm:cxn modelId="{369E0207-F647-4716-A613-315894F0339F}" srcId="{D9630A39-4699-4D11-B04A-927F72666C27}" destId="{58A2FE98-B464-45BC-BBA9-0E2100691BD4}" srcOrd="6" destOrd="0" parTransId="{F3AAE6F3-0C28-4B04-8ABD-EA81BD42A556}" sibTransId="{2E88E566-A0DE-4FAC-80A0-7DA49253EA93}"/>
    <dgm:cxn modelId="{C830715A-4C3C-49E7-8F4B-DD88EBFD00EE}" type="presOf" srcId="{8495C652-9F84-45EA-962D-E66DA1D2CFF5}" destId="{52EF89BA-3D4F-4D0E-AEC3-3AEAB3A5B652}" srcOrd="0" destOrd="8" presId="urn:microsoft.com/office/officeart/2005/8/layout/hList1"/>
    <dgm:cxn modelId="{C215EC84-7665-41EF-B003-2B066446B19A}" srcId="{D9630A39-4699-4D11-B04A-927F72666C27}" destId="{6B7817D4-5F34-478E-B8B9-B5A457F635F4}" srcOrd="0" destOrd="0" parTransId="{2ACD6217-C557-4BC5-939C-9195C6713024}" sibTransId="{7D23A200-D0D7-44DE-84CC-3215D3EABDC6}"/>
    <dgm:cxn modelId="{ED280115-6511-4F10-A3BA-0671224F7211}" srcId="{D9630A39-4699-4D11-B04A-927F72666C27}" destId="{8B66A6A5-8C77-4553-81E4-362967344916}" srcOrd="1" destOrd="0" parTransId="{E9CF1C14-0215-4453-BE14-76F310F66A43}" sibTransId="{8D792574-2EFC-4E13-9123-22B7857DF73B}"/>
    <dgm:cxn modelId="{1FAAC48F-0524-4FC5-A515-F92F27305CB7}" type="presOf" srcId="{1777FF38-3054-4224-8410-C3A5BC42A13A}" destId="{52EF89BA-3D4F-4D0E-AEC3-3AEAB3A5B652}" srcOrd="0" destOrd="2" presId="urn:microsoft.com/office/officeart/2005/8/layout/hList1"/>
    <dgm:cxn modelId="{9F548981-7B2F-40B1-8633-39C0E044D532}" srcId="{D9630A39-4699-4D11-B04A-927F72666C27}" destId="{305CE657-0F2D-4AD9-821D-A5CFFF660B40}" srcOrd="4" destOrd="0" parTransId="{F6197D9E-D79A-4ECE-B12C-37323C1370B5}" sibTransId="{BAA861F1-9CEF-4E0F-945F-45E5DE911A3B}"/>
    <dgm:cxn modelId="{9046FF9E-7E64-4013-A06F-E7790506531B}" type="presOf" srcId="{D8D49E3E-90A2-4035-88F2-8F82B886464C}" destId="{B6F2D5CA-4E96-4361-8F44-E18F8E7905A0}" srcOrd="0" destOrd="0" presId="urn:microsoft.com/office/officeart/2005/8/layout/hList1"/>
    <dgm:cxn modelId="{4DEE2806-FD6D-4FB8-87B2-D10E7E0233C2}" type="presOf" srcId="{57C303A5-8003-4359-BD7B-76B11C91050B}" destId="{B6F2D5CA-4E96-4361-8F44-E18F8E7905A0}" srcOrd="0" destOrd="5" presId="urn:microsoft.com/office/officeart/2005/8/layout/hList1"/>
    <dgm:cxn modelId="{99DC1984-4B8D-445C-903F-9EBCF99D17C2}" type="presOf" srcId="{2CA4B426-18A1-45B8-B90E-75723B922247}" destId="{B6F2D5CA-4E96-4361-8F44-E18F8E7905A0}" srcOrd="0" destOrd="1" presId="urn:microsoft.com/office/officeart/2005/8/layout/hList1"/>
    <dgm:cxn modelId="{C1BBD4A6-2E16-45EF-973C-99EA4575F73A}" type="presOf" srcId="{305CE657-0F2D-4AD9-821D-A5CFFF660B40}" destId="{52EF89BA-3D4F-4D0E-AEC3-3AEAB3A5B652}" srcOrd="0" destOrd="4" presId="urn:microsoft.com/office/officeart/2005/8/layout/hList1"/>
    <dgm:cxn modelId="{A734387E-5221-4660-899A-35757BC32752}" srcId="{D167F474-1BAA-4B0A-8E6C-917F7F68D96F}" destId="{D9630A39-4699-4D11-B04A-927F72666C27}" srcOrd="0" destOrd="0" parTransId="{A7B10678-6E05-417E-9651-116526E483A2}" sibTransId="{0B211005-2990-457B-906B-7B83B88C1573}"/>
    <dgm:cxn modelId="{3286D0CB-2812-45C3-8E72-00965B027EC1}" type="presOf" srcId="{71F041B0-F5B2-4479-80F3-07C97A345B1E}" destId="{B6F2D5CA-4E96-4361-8F44-E18F8E7905A0}" srcOrd="0" destOrd="2" presId="urn:microsoft.com/office/officeart/2005/8/layout/hList1"/>
    <dgm:cxn modelId="{CAD8E334-8FF5-474A-AE90-91D6329977C3}" type="presOf" srcId="{5FFDC8F6-6500-4EB3-A358-66015A8BC608}" destId="{52EF89BA-3D4F-4D0E-AEC3-3AEAB3A5B652}" srcOrd="0" destOrd="5" presId="urn:microsoft.com/office/officeart/2005/8/layout/hList1"/>
    <dgm:cxn modelId="{1ADF850A-E3A5-48E7-B74F-D2640EB8CEDD}" type="presOf" srcId="{D9630A39-4699-4D11-B04A-927F72666C27}" destId="{BB9EE643-07A0-4CBC-B5B8-9C2F49F74558}" srcOrd="0" destOrd="0" presId="urn:microsoft.com/office/officeart/2005/8/layout/hList1"/>
    <dgm:cxn modelId="{378EE2B5-F820-4639-AED4-1151E9A3DA1A}" type="presOf" srcId="{D7F8D83C-15F6-4C4C-BF5B-8DD5FBBF2756}" destId="{52EF89BA-3D4F-4D0E-AEC3-3AEAB3A5B652}" srcOrd="0" destOrd="10" presId="urn:microsoft.com/office/officeart/2005/8/layout/hList1"/>
    <dgm:cxn modelId="{A47ABF6E-67F8-47FC-BB2D-1850D7B1D902}" srcId="{D167F474-1BAA-4B0A-8E6C-917F7F68D96F}" destId="{54A188CC-0AA4-4AE7-9A11-2A2E832FD16B}" srcOrd="1" destOrd="0" parTransId="{311F9B0A-3469-489A-87C9-08B1D62CA225}" sibTransId="{66880FC9-78DA-4894-AF4B-628ED18E6263}"/>
    <dgm:cxn modelId="{9C84AE46-5406-4305-B1B5-D658752A541F}" srcId="{D9630A39-4699-4D11-B04A-927F72666C27}" destId="{1777FF38-3054-4224-8410-C3A5BC42A13A}" srcOrd="2" destOrd="0" parTransId="{99E643E8-21FC-425B-85C4-A1951141426F}" sibTransId="{B93C1592-4F38-4E28-BAC8-F603B4BE13DC}"/>
    <dgm:cxn modelId="{77CCD337-E62E-4B81-B34E-DEE7EFD10025}" type="presOf" srcId="{8E16DA87-69E8-437B-9322-18F00D7B5CD8}" destId="{B6F2D5CA-4E96-4361-8F44-E18F8E7905A0}" srcOrd="0" destOrd="6" presId="urn:microsoft.com/office/officeart/2005/8/layout/hList1"/>
    <dgm:cxn modelId="{F557BF87-99EE-4BA0-88BF-92479BF3701B}" srcId="{54A188CC-0AA4-4AE7-9A11-2A2E832FD16B}" destId="{8E16DA87-69E8-437B-9322-18F00D7B5CD8}" srcOrd="6" destOrd="0" parTransId="{8F0BCF44-E22B-4808-85F7-F0CD9F312101}" sibTransId="{006F26F1-6E55-4674-94A6-BD1A110ABACE}"/>
    <dgm:cxn modelId="{29699795-AB93-49C3-A46D-38E03D10394F}" type="presOf" srcId="{6B7817D4-5F34-478E-B8B9-B5A457F635F4}" destId="{52EF89BA-3D4F-4D0E-AEC3-3AEAB3A5B652}" srcOrd="0" destOrd="0" presId="urn:microsoft.com/office/officeart/2005/8/layout/hList1"/>
    <dgm:cxn modelId="{BF948767-87AB-4232-A1B9-E1C3129A31F8}" type="presOf" srcId="{58A2FE98-B464-45BC-BBA9-0E2100691BD4}" destId="{52EF89BA-3D4F-4D0E-AEC3-3AEAB3A5B652}" srcOrd="0" destOrd="6" presId="urn:microsoft.com/office/officeart/2005/8/layout/hList1"/>
    <dgm:cxn modelId="{5C4FF1DE-4E45-4579-9F25-24FF714695CE}" srcId="{54A188CC-0AA4-4AE7-9A11-2A2E832FD16B}" destId="{5CAD7D33-D6C0-4288-B2D9-4C011686D1B5}" srcOrd="4" destOrd="0" parTransId="{1468FD48-FB50-4178-84C9-FF58A7DEBAF1}" sibTransId="{01120F8E-3585-4709-BC29-CE659B827B3A}"/>
    <dgm:cxn modelId="{DA6652B7-6D8B-4633-841C-987B7262D961}" srcId="{54A188CC-0AA4-4AE7-9A11-2A2E832FD16B}" destId="{57C303A5-8003-4359-BD7B-76B11C91050B}" srcOrd="5" destOrd="0" parTransId="{ED0284BE-EC3F-4EC5-9F24-F4DB685BB6C1}" sibTransId="{29D405F4-A931-4FF4-8820-D5771BD1CF48}"/>
    <dgm:cxn modelId="{F26445D2-8DE2-4FCB-B4F9-C195F399D372}" srcId="{54A188CC-0AA4-4AE7-9A11-2A2E832FD16B}" destId="{1E6D736F-5E00-4A30-9730-7BBB3865AF49}" srcOrd="3" destOrd="0" parTransId="{24009445-EDFA-4E74-BC7F-668062D8C9F1}" sibTransId="{047E2AFB-7A00-4E62-91F2-F710802F1D90}"/>
    <dgm:cxn modelId="{3A43FF90-0B93-45C9-9F32-BC9FB56BDDF1}" type="presOf" srcId="{5CAD7D33-D6C0-4288-B2D9-4C011686D1B5}" destId="{B6F2D5CA-4E96-4361-8F44-E18F8E7905A0}" srcOrd="0" destOrd="4" presId="urn:microsoft.com/office/officeart/2005/8/layout/hList1"/>
    <dgm:cxn modelId="{337C2A1C-E565-4CBB-B30D-312A26B10AE6}" type="presOf" srcId="{89DA41F1-0A82-4102-9928-DF5EF811F514}" destId="{52EF89BA-3D4F-4D0E-AEC3-3AEAB3A5B652}" srcOrd="0" destOrd="3" presId="urn:microsoft.com/office/officeart/2005/8/layout/hList1"/>
    <dgm:cxn modelId="{0D5F06B0-C80F-4ABA-BC02-C0B77D6CC336}" type="presOf" srcId="{268E6C25-21EA-4A7F-AFAA-36688984409A}" destId="{52EF89BA-3D4F-4D0E-AEC3-3AEAB3A5B652}" srcOrd="0" destOrd="9" presId="urn:microsoft.com/office/officeart/2005/8/layout/hList1"/>
    <dgm:cxn modelId="{4FAC3583-4984-4776-86C6-A989B103FEE1}" type="presOf" srcId="{D167F474-1BAA-4B0A-8E6C-917F7F68D96F}" destId="{9954540A-AE8A-4917-9AC6-0670A0083C44}" srcOrd="0" destOrd="0" presId="urn:microsoft.com/office/officeart/2005/8/layout/hList1"/>
    <dgm:cxn modelId="{7FB8BC1F-5FE1-41AF-9F10-AC2E50910585}" srcId="{D9630A39-4699-4D11-B04A-927F72666C27}" destId="{EC91C1F8-8FC7-4460-BD0E-725244BB672B}" srcOrd="7" destOrd="0" parTransId="{85AE5B7F-1B26-49D9-9D90-CE65AFE68FFC}" sibTransId="{C5FAC49B-1F36-45FE-A28F-0D7A37438B13}"/>
    <dgm:cxn modelId="{B86EF688-6B3C-4B83-8F66-5B28D93E5181}" srcId="{54A188CC-0AA4-4AE7-9A11-2A2E832FD16B}" destId="{2CA4B426-18A1-45B8-B90E-75723B922247}" srcOrd="1" destOrd="0" parTransId="{3228159D-D326-4F56-A45B-3F2381D8A89E}" sibTransId="{775E512A-FC37-46D3-AE0E-3AADA5BEF2C9}"/>
    <dgm:cxn modelId="{095C4F80-EE8D-48FB-9A16-6FB5D404FDC1}" type="presOf" srcId="{1E6D736F-5E00-4A30-9730-7BBB3865AF49}" destId="{B6F2D5CA-4E96-4361-8F44-E18F8E7905A0}" srcOrd="0" destOrd="3" presId="urn:microsoft.com/office/officeart/2005/8/layout/hList1"/>
    <dgm:cxn modelId="{A9412DC9-CB41-47A5-854C-AEB55A30A8FD}" srcId="{54A188CC-0AA4-4AE7-9A11-2A2E832FD16B}" destId="{D8D49E3E-90A2-4035-88F2-8F82B886464C}" srcOrd="0" destOrd="0" parTransId="{45E3C133-8170-4656-8CC1-7A5C7C24BC80}" sibTransId="{D5FC1BC3-11CA-4811-8B3F-FF1FC5070D0E}"/>
    <dgm:cxn modelId="{48728D86-669F-48C1-98B5-A354247A9A4A}" srcId="{D9630A39-4699-4D11-B04A-927F72666C27}" destId="{8495C652-9F84-45EA-962D-E66DA1D2CFF5}" srcOrd="8" destOrd="0" parTransId="{8D5FB95B-3931-45EA-BF1E-B5FD70B500A6}" sibTransId="{8ADCDC8E-68AE-4CB6-8C48-F97DB56ED118}"/>
    <dgm:cxn modelId="{EA3D1495-0FE4-423D-9BEB-6CCDF332F327}" srcId="{54A188CC-0AA4-4AE7-9A11-2A2E832FD16B}" destId="{71F041B0-F5B2-4479-80F3-07C97A345B1E}" srcOrd="2" destOrd="0" parTransId="{781FAD53-21ED-4EBF-905F-9BB6A2EE6200}" sibTransId="{06AAAD43-B562-491F-936B-70CBD324BDC4}"/>
    <dgm:cxn modelId="{D33B3AD4-4C94-4945-8702-1A52F1ED2EA0}" srcId="{D9630A39-4699-4D11-B04A-927F72666C27}" destId="{D7F8D83C-15F6-4C4C-BF5B-8DD5FBBF2756}" srcOrd="10" destOrd="0" parTransId="{175F5B28-2E2F-46F3-BE48-CB9638CF6CF8}" sibTransId="{4D1BD92D-C235-4371-B86A-A40FAB07EB19}"/>
    <dgm:cxn modelId="{CD9FD024-DAB5-4BEB-BF86-96E48B85CD40}" type="presParOf" srcId="{9954540A-AE8A-4917-9AC6-0670A0083C44}" destId="{7FFB80D1-3AB4-433D-9607-91FC4F2D8764}" srcOrd="0" destOrd="0" presId="urn:microsoft.com/office/officeart/2005/8/layout/hList1"/>
    <dgm:cxn modelId="{ACED8AD5-2CFE-484C-98F1-4138DA92D6E6}" type="presParOf" srcId="{7FFB80D1-3AB4-433D-9607-91FC4F2D8764}" destId="{BB9EE643-07A0-4CBC-B5B8-9C2F49F74558}" srcOrd="0" destOrd="0" presId="urn:microsoft.com/office/officeart/2005/8/layout/hList1"/>
    <dgm:cxn modelId="{2B6B52BB-1200-43BA-9818-58D688494B2D}" type="presParOf" srcId="{7FFB80D1-3AB4-433D-9607-91FC4F2D8764}" destId="{52EF89BA-3D4F-4D0E-AEC3-3AEAB3A5B652}" srcOrd="1" destOrd="0" presId="urn:microsoft.com/office/officeart/2005/8/layout/hList1"/>
    <dgm:cxn modelId="{80AC295E-0D2E-41F3-8412-1FF420EA1980}" type="presParOf" srcId="{9954540A-AE8A-4917-9AC6-0670A0083C44}" destId="{5E64C017-872E-4C35-A7EC-0A6E2501BB04}" srcOrd="1" destOrd="0" presId="urn:microsoft.com/office/officeart/2005/8/layout/hList1"/>
    <dgm:cxn modelId="{942CF4FA-116C-46FB-A6A6-B9FE5DA7762C}" type="presParOf" srcId="{9954540A-AE8A-4917-9AC6-0670A0083C44}" destId="{24611816-F826-49D0-8943-EF272CCB2427}" srcOrd="2" destOrd="0" presId="urn:microsoft.com/office/officeart/2005/8/layout/hList1"/>
    <dgm:cxn modelId="{F73EFB1F-B2F6-475C-ABC6-A932DDF873CC}" type="presParOf" srcId="{24611816-F826-49D0-8943-EF272CCB2427}" destId="{227D571F-0D27-4A46-9F79-A24B12BEB5FA}" srcOrd="0" destOrd="0" presId="urn:microsoft.com/office/officeart/2005/8/layout/hList1"/>
    <dgm:cxn modelId="{45CEFBE1-D597-4DF7-A9D9-90CE4B722AEA}" type="presParOf" srcId="{24611816-F826-49D0-8943-EF272CCB2427}" destId="{B6F2D5CA-4E96-4361-8F44-E18F8E7905A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9EE643-07A0-4CBC-B5B8-9C2F49F74558}">
      <dsp:nvSpPr>
        <dsp:cNvPr id="0" name=""/>
        <dsp:cNvSpPr/>
      </dsp:nvSpPr>
      <dsp:spPr>
        <a:xfrm>
          <a:off x="5981" y="-19009"/>
          <a:ext cx="3708418" cy="481527"/>
        </a:xfrm>
        <a:prstGeom prst="rect">
          <a:avLst/>
        </a:prstGeom>
        <a:solidFill>
          <a:srgbClr val="5F5F5F"/>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b="1" kern="1200" dirty="0">
              <a:latin typeface="+mn-lt"/>
            </a:rPr>
            <a:t>Adults</a:t>
          </a:r>
        </a:p>
      </dsp:txBody>
      <dsp:txXfrm>
        <a:off x="5981" y="-19009"/>
        <a:ext cx="3708418" cy="481527"/>
      </dsp:txXfrm>
    </dsp:sp>
    <dsp:sp modelId="{52EF89BA-3D4F-4D0E-AEC3-3AEAB3A5B652}">
      <dsp:nvSpPr>
        <dsp:cNvPr id="0" name=""/>
        <dsp:cNvSpPr/>
      </dsp:nvSpPr>
      <dsp:spPr>
        <a:xfrm>
          <a:off x="0" y="468612"/>
          <a:ext cx="3708418" cy="2909699"/>
        </a:xfrm>
        <a:prstGeom prst="rect">
          <a:avLst/>
        </a:prstGeom>
        <a:no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Asthma</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Bronchitis</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Cough and cold symptoms</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Earaches </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Minor back and shoulder pain</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Minor trauma, burns or lacerations</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Seasonal allergies</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Sinus infections</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Skin rashes</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Urinary tract infections</a:t>
          </a:r>
        </a:p>
        <a:p>
          <a:pPr marL="338138" lvl="1" indent="-112713" algn="l" defTabSz="711200">
            <a:lnSpc>
              <a:spcPct val="90000"/>
            </a:lnSpc>
            <a:spcBef>
              <a:spcPct val="0"/>
            </a:spcBef>
            <a:spcAft>
              <a:spcPct val="15000"/>
            </a:spcAft>
            <a:buChar char="••"/>
          </a:pPr>
          <a:r>
            <a:rPr lang="en-US" sz="1600" kern="1200" dirty="0">
              <a:solidFill>
                <a:srgbClr val="5F5F5F"/>
              </a:solidFill>
              <a:latin typeface="Arial" panose="020B0604020202020204" pitchFamily="34" charset="0"/>
              <a:cs typeface="Arial" panose="020B0604020202020204" pitchFamily="34" charset="0"/>
            </a:rPr>
            <a:t>Yeast infections</a:t>
          </a:r>
        </a:p>
      </dsp:txBody>
      <dsp:txXfrm>
        <a:off x="0" y="468612"/>
        <a:ext cx="3708418" cy="2909699"/>
      </dsp:txXfrm>
    </dsp:sp>
    <dsp:sp modelId="{227D571F-0D27-4A46-9F79-A24B12BEB5FA}">
      <dsp:nvSpPr>
        <dsp:cNvPr id="0" name=""/>
        <dsp:cNvSpPr/>
      </dsp:nvSpPr>
      <dsp:spPr>
        <a:xfrm>
          <a:off x="4239036" y="0"/>
          <a:ext cx="3704796" cy="493716"/>
        </a:xfrm>
        <a:prstGeom prst="rect">
          <a:avLst/>
        </a:prstGeom>
        <a:solidFill>
          <a:srgbClr val="5F5F5F"/>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100000"/>
            </a:lnSpc>
            <a:spcBef>
              <a:spcPct val="0"/>
            </a:spcBef>
            <a:spcAft>
              <a:spcPts val="0"/>
            </a:spcAft>
          </a:pPr>
          <a:r>
            <a:rPr lang="en-US" sz="1800" b="1" kern="1200" dirty="0">
              <a:latin typeface="Arial Narrow" panose="020B0606020202030204" pitchFamily="34" charset="0"/>
            </a:rPr>
            <a:t>Children</a:t>
          </a:r>
        </a:p>
        <a:p>
          <a:pPr lvl="0" algn="ctr" defTabSz="800100">
            <a:lnSpc>
              <a:spcPct val="100000"/>
            </a:lnSpc>
            <a:spcBef>
              <a:spcPct val="0"/>
            </a:spcBef>
            <a:spcAft>
              <a:spcPts val="0"/>
            </a:spcAft>
          </a:pPr>
          <a:r>
            <a:rPr lang="en-US" sz="1600" b="1" kern="1200" dirty="0">
              <a:latin typeface="+mn-lt"/>
            </a:rPr>
            <a:t>(2–17 years old)</a:t>
          </a:r>
          <a:endParaRPr lang="en-US" sz="1600" kern="1200" dirty="0">
            <a:latin typeface="+mn-lt"/>
          </a:endParaRPr>
        </a:p>
      </dsp:txBody>
      <dsp:txXfrm>
        <a:off x="4239036" y="0"/>
        <a:ext cx="3704796" cy="493716"/>
      </dsp:txXfrm>
    </dsp:sp>
    <dsp:sp modelId="{B6F2D5CA-4E96-4361-8F44-E18F8E7905A0}">
      <dsp:nvSpPr>
        <dsp:cNvPr id="0" name=""/>
        <dsp:cNvSpPr/>
      </dsp:nvSpPr>
      <dsp:spPr>
        <a:xfrm>
          <a:off x="4233071" y="493716"/>
          <a:ext cx="3704796" cy="2865586"/>
        </a:xfrm>
        <a:prstGeom prst="rect">
          <a:avLst/>
        </a:prstGeom>
        <a:noFill/>
        <a:ln w="1270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338138" lvl="1" indent="-112713"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Bronchitis</a:t>
          </a:r>
        </a:p>
        <a:p>
          <a:pPr marL="338138" lvl="1" indent="-112713"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Conjunctivitis</a:t>
          </a:r>
        </a:p>
        <a:p>
          <a:pPr marL="338138" lvl="1" indent="-112713"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Cough and cold symptoms</a:t>
          </a:r>
        </a:p>
        <a:p>
          <a:pPr marL="338138" lvl="1" indent="-112713"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Minor medical concerns</a:t>
          </a:r>
        </a:p>
        <a:p>
          <a:pPr marL="338138" lvl="1" indent="-112713"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Seasonal allergies</a:t>
          </a:r>
        </a:p>
        <a:p>
          <a:pPr marL="338138" lvl="1" indent="-112713"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Sinus infections</a:t>
          </a:r>
        </a:p>
        <a:p>
          <a:pPr marL="338138" lvl="1" indent="-112713" algn="l" defTabSz="711200">
            <a:lnSpc>
              <a:spcPct val="90000"/>
            </a:lnSpc>
            <a:spcBef>
              <a:spcPct val="0"/>
            </a:spcBef>
            <a:spcAft>
              <a:spcPct val="15000"/>
            </a:spcAft>
            <a:buChar char="••"/>
          </a:pPr>
          <a:r>
            <a:rPr lang="en-US" sz="1600" kern="1200" dirty="0">
              <a:latin typeface="Arial" panose="020B0604020202020204" pitchFamily="34" charset="0"/>
              <a:cs typeface="Arial" panose="020B0604020202020204" pitchFamily="34" charset="0"/>
            </a:rPr>
            <a:t>Skin rashes</a:t>
          </a:r>
        </a:p>
      </dsp:txBody>
      <dsp:txXfrm>
        <a:off x="4233071" y="493716"/>
        <a:ext cx="3704796" cy="286558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498DBCB-8148-4CAC-B3A3-9462F77C4DB2}" type="datetimeFigureOut">
              <a:rPr lang="en-US" smtClean="0"/>
              <a:t>9/13/2021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35CAEC2-4F9D-42A6-B11E-E77EEFEAFB71}" type="slidenum">
              <a:rPr lang="en-US" smtClean="0"/>
              <a:t>‹#›</a:t>
            </a:fld>
            <a:endParaRPr lang="en-US" dirty="0"/>
          </a:p>
        </p:txBody>
      </p:sp>
    </p:spTree>
    <p:extLst>
      <p:ext uri="{BB962C8B-B14F-4D97-AF65-F5344CB8AC3E}">
        <p14:creationId xmlns:p14="http://schemas.microsoft.com/office/powerpoint/2010/main" val="22285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35CAEC2-4F9D-42A6-B11E-E77EEFEAFB71}" type="slidenum">
              <a:rPr lang="en-US" smtClean="0"/>
              <a:t>1</a:t>
            </a:fld>
            <a:endParaRPr lang="en-US" dirty="0"/>
          </a:p>
        </p:txBody>
      </p:sp>
    </p:spTree>
    <p:extLst>
      <p:ext uri="{BB962C8B-B14F-4D97-AF65-F5344CB8AC3E}">
        <p14:creationId xmlns:p14="http://schemas.microsoft.com/office/powerpoint/2010/main" val="27066611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EF8B59-613F-6B4F-B002-4F7668553D56}" type="slidenum">
              <a:rPr lang="en-US" smtClean="0"/>
              <a:t>10</a:t>
            </a:fld>
            <a:endParaRPr lang="en-US" dirty="0"/>
          </a:p>
        </p:txBody>
      </p:sp>
    </p:spTree>
    <p:extLst>
      <p:ext uri="{BB962C8B-B14F-4D97-AF65-F5344CB8AC3E}">
        <p14:creationId xmlns:p14="http://schemas.microsoft.com/office/powerpoint/2010/main" val="144737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EF8B59-613F-6B4F-B002-4F7668553D56}" type="slidenum">
              <a:rPr lang="en-US" smtClean="0"/>
              <a:t>11</a:t>
            </a:fld>
            <a:endParaRPr lang="en-US" dirty="0"/>
          </a:p>
        </p:txBody>
      </p:sp>
    </p:spTree>
    <p:extLst>
      <p:ext uri="{BB962C8B-B14F-4D97-AF65-F5344CB8AC3E}">
        <p14:creationId xmlns:p14="http://schemas.microsoft.com/office/powerpoint/2010/main" val="11651428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a:t>What you should know</a:t>
            </a:r>
          </a:p>
          <a:p>
            <a:pPr lvl="1"/>
            <a:r>
              <a:rPr lang="en-US" sz="1600" dirty="0"/>
              <a:t>Provided at no additional cost to you</a:t>
            </a:r>
          </a:p>
          <a:p>
            <a:pPr lvl="1"/>
            <a:r>
              <a:rPr lang="en-US" sz="1600" dirty="0"/>
              <a:t>No member cost sharing for diabetes testing supplies if you participate</a:t>
            </a:r>
          </a:p>
          <a:p>
            <a:pPr lvl="1"/>
            <a:r>
              <a:rPr lang="en-US" sz="1600" dirty="0"/>
              <a:t>Medical Mutual may reach out to members who could benefit from this program</a:t>
            </a:r>
          </a:p>
          <a:p>
            <a:pPr lvl="2"/>
            <a:r>
              <a:rPr lang="en-US" sz="1400" dirty="0"/>
              <a:t>Methods to identify members </a:t>
            </a:r>
          </a:p>
          <a:p>
            <a:pPr lvl="3"/>
            <a:r>
              <a:rPr lang="en-US" sz="1100" dirty="0"/>
              <a:t>Claims from provider visits</a:t>
            </a:r>
          </a:p>
          <a:p>
            <a:pPr lvl="3"/>
            <a:r>
              <a:rPr lang="en-US" sz="1100" dirty="0"/>
              <a:t>Case Management referral</a:t>
            </a:r>
          </a:p>
          <a:p>
            <a:pPr lvl="3"/>
            <a:r>
              <a:rPr lang="en-US" sz="1100" dirty="0"/>
              <a:t>Online Health Assessment through My Health Plan</a:t>
            </a:r>
          </a:p>
          <a:p>
            <a:pPr lvl="3"/>
            <a:r>
              <a:rPr lang="en-US" sz="1100" dirty="0"/>
              <a:t>Nurse Line referral</a:t>
            </a:r>
          </a:p>
          <a:p>
            <a:pPr lvl="1"/>
            <a:r>
              <a:rPr lang="en-US" sz="1600" dirty="0"/>
              <a:t>You can refer yourself by calling 1-800-590-2583</a:t>
            </a:r>
            <a:endParaRPr lang="en-US" sz="1600" dirty="0">
              <a:solidFill>
                <a:srgbClr val="FF0000"/>
              </a:solidFill>
            </a:endParaRPr>
          </a:p>
          <a:p>
            <a:endParaRPr lang="en-US" dirty="0"/>
          </a:p>
        </p:txBody>
      </p:sp>
      <p:sp>
        <p:nvSpPr>
          <p:cNvPr id="4" name="Slide Number Placeholder 3"/>
          <p:cNvSpPr>
            <a:spLocks noGrp="1"/>
          </p:cNvSpPr>
          <p:nvPr>
            <p:ph type="sldNum" sz="quarter" idx="10"/>
          </p:nvPr>
        </p:nvSpPr>
        <p:spPr/>
        <p:txBody>
          <a:bodyPr/>
          <a:lstStyle/>
          <a:p>
            <a:fld id="{85EF8B59-613F-6B4F-B002-4F7668553D56}" type="slidenum">
              <a:rPr lang="en-US" smtClean="0"/>
              <a:t>12</a:t>
            </a:fld>
            <a:endParaRPr lang="en-US" dirty="0"/>
          </a:p>
        </p:txBody>
      </p:sp>
    </p:spTree>
    <p:extLst>
      <p:ext uri="{BB962C8B-B14F-4D97-AF65-F5344CB8AC3E}">
        <p14:creationId xmlns:p14="http://schemas.microsoft.com/office/powerpoint/2010/main" val="3792255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EF8B59-613F-6B4F-B002-4F7668553D56}" type="slidenum">
              <a:rPr lang="en-US" smtClean="0"/>
              <a:t>13</a:t>
            </a:fld>
            <a:endParaRPr lang="en-US" dirty="0"/>
          </a:p>
        </p:txBody>
      </p:sp>
    </p:spTree>
    <p:extLst>
      <p:ext uri="{BB962C8B-B14F-4D97-AF65-F5344CB8AC3E}">
        <p14:creationId xmlns:p14="http://schemas.microsoft.com/office/powerpoint/2010/main" val="1787404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EF8B59-613F-6B4F-B002-4F7668553D56}" type="slidenum">
              <a:rPr lang="en-US" smtClean="0"/>
              <a:t>14</a:t>
            </a:fld>
            <a:endParaRPr lang="en-US" dirty="0"/>
          </a:p>
        </p:txBody>
      </p:sp>
    </p:spTree>
    <p:extLst>
      <p:ext uri="{BB962C8B-B14F-4D97-AF65-F5344CB8AC3E}">
        <p14:creationId xmlns:p14="http://schemas.microsoft.com/office/powerpoint/2010/main" val="39977974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5CAEC2-4F9D-42A6-B11E-E77EEFEAFB71}" type="slidenum">
              <a:rPr lang="en-US" smtClean="0"/>
              <a:t>15</a:t>
            </a:fld>
            <a:endParaRPr lang="en-US" dirty="0"/>
          </a:p>
        </p:txBody>
      </p:sp>
    </p:spTree>
    <p:extLst>
      <p:ext uri="{BB962C8B-B14F-4D97-AF65-F5344CB8AC3E}">
        <p14:creationId xmlns:p14="http://schemas.microsoft.com/office/powerpoint/2010/main" val="17047792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EF8B59-613F-6B4F-B002-4F7668553D56}" type="slidenum">
              <a:rPr lang="en-US" smtClean="0"/>
              <a:t>18</a:t>
            </a:fld>
            <a:endParaRPr lang="en-US" dirty="0"/>
          </a:p>
        </p:txBody>
      </p:sp>
    </p:spTree>
    <p:extLst>
      <p:ext uri="{BB962C8B-B14F-4D97-AF65-F5344CB8AC3E}">
        <p14:creationId xmlns:p14="http://schemas.microsoft.com/office/powerpoint/2010/main" val="1446506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An HSA helps you put your own money aside for health care costs. It works like this: You put money from your paycheck into this account pre-tax dollars, and then you use it to pay your deductible and other medical and pharmacy expenses.</a:t>
            </a:r>
          </a:p>
          <a:p>
            <a:pPr defTabSz="931774">
              <a:defRPr/>
            </a:pPr>
            <a:endParaRPr lang="en-US" dirty="0"/>
          </a:p>
          <a:p>
            <a:pPr defTabSz="931774">
              <a:defRPr/>
            </a:pPr>
            <a:r>
              <a:rPr lang="en-US" dirty="0"/>
              <a:t>HSA accounts can be funded by the account owner and their employer.  owners In order for you and Oberlin College to contribute to an HSA you must also be enrolled in an HSA-qualified CDHP. The College will also offer funds through a Health Reimbursement Arrangement (HRA) to employees who enroll in the CDHP plan if they are not eligible to contribute to HSAs (for example, if they are actively enrolled in Medicare).</a:t>
            </a:r>
          </a:p>
          <a:p>
            <a:pPr defTabSz="931774">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35CAEC2-4F9D-42A6-B11E-E77EEFEAFB71}" type="slidenum">
              <a:rPr lang="en-US" smtClean="0"/>
              <a:t>2</a:t>
            </a:fld>
            <a:endParaRPr lang="en-US" dirty="0"/>
          </a:p>
        </p:txBody>
      </p:sp>
    </p:spTree>
    <p:extLst>
      <p:ext uri="{BB962C8B-B14F-4D97-AF65-F5344CB8AC3E}">
        <p14:creationId xmlns:p14="http://schemas.microsoft.com/office/powerpoint/2010/main" val="1117930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kern="900" dirty="0"/>
              <a:t>When you pick up prescriptions, you pay the discounted amount for drugs on CVS Caremark’s formulary until you meet your plan maximums. Be sure to refill your prescriptions before the end of the year.</a:t>
            </a:r>
          </a:p>
          <a:p>
            <a:endParaRPr lang="en-US" dirty="0"/>
          </a:p>
        </p:txBody>
      </p:sp>
      <p:sp>
        <p:nvSpPr>
          <p:cNvPr id="4" name="Slide Number Placeholder 3"/>
          <p:cNvSpPr>
            <a:spLocks noGrp="1"/>
          </p:cNvSpPr>
          <p:nvPr>
            <p:ph type="sldNum" sz="quarter" idx="5"/>
          </p:nvPr>
        </p:nvSpPr>
        <p:spPr/>
        <p:txBody>
          <a:bodyPr/>
          <a:lstStyle/>
          <a:p>
            <a:fld id="{535CAEC2-4F9D-42A6-B11E-E77EEFEAFB71}" type="slidenum">
              <a:rPr lang="en-US" smtClean="0"/>
              <a:t>3</a:t>
            </a:fld>
            <a:endParaRPr lang="en-US" dirty="0"/>
          </a:p>
        </p:txBody>
      </p:sp>
    </p:spTree>
    <p:extLst>
      <p:ext uri="{BB962C8B-B14F-4D97-AF65-F5344CB8AC3E}">
        <p14:creationId xmlns:p14="http://schemas.microsoft.com/office/powerpoint/2010/main" val="2522495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sz="1800" i="1" dirty="0">
                <a:latin typeface="Calibri" panose="020F0502020204030204" pitchFamily="34" charset="0"/>
                <a:ea typeface="Calibri" panose="020F0502020204030204" pitchFamily="34" charset="0"/>
              </a:rPr>
              <a:t>Diagnostics for preventive services, as defined under the ACA (Affordable Care Act) are covered at 100%. </a:t>
            </a:r>
          </a:p>
          <a:p>
            <a:endParaRPr lang="en-US" dirty="0"/>
          </a:p>
        </p:txBody>
      </p:sp>
      <p:sp>
        <p:nvSpPr>
          <p:cNvPr id="4" name="Slide Number Placeholder 3"/>
          <p:cNvSpPr>
            <a:spLocks noGrp="1"/>
          </p:cNvSpPr>
          <p:nvPr>
            <p:ph type="sldNum" sz="quarter" idx="5"/>
          </p:nvPr>
        </p:nvSpPr>
        <p:spPr/>
        <p:txBody>
          <a:bodyPr/>
          <a:lstStyle/>
          <a:p>
            <a:fld id="{535CAEC2-4F9D-42A6-B11E-E77EEFEAFB71}" type="slidenum">
              <a:rPr lang="en-US" smtClean="0"/>
              <a:t>4</a:t>
            </a:fld>
            <a:endParaRPr lang="en-US" dirty="0"/>
          </a:p>
        </p:txBody>
      </p:sp>
    </p:spTree>
    <p:extLst>
      <p:ext uri="{BB962C8B-B14F-4D97-AF65-F5344CB8AC3E}">
        <p14:creationId xmlns:p14="http://schemas.microsoft.com/office/powerpoint/2010/main" val="2497361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Tax-free contributions</a:t>
            </a:r>
          </a:p>
          <a:p>
            <a:pPr lvl="1"/>
            <a:r>
              <a:rPr lang="en-US" dirty="0"/>
              <a:t>Tax-free interest</a:t>
            </a:r>
          </a:p>
          <a:p>
            <a:pPr lvl="1"/>
            <a:r>
              <a:rPr lang="en-US" dirty="0"/>
              <a:t>Tax-free distribution when funds are used to pay for qualified medical, drug, dental and vision expenses</a:t>
            </a:r>
          </a:p>
          <a:p>
            <a:pPr lvl="1"/>
            <a:r>
              <a:rPr lang="en-US" dirty="0"/>
              <a:t>Unspent funds remain in the account, earn interest and can be invested</a:t>
            </a:r>
          </a:p>
          <a:p>
            <a:pPr lvl="1"/>
            <a:r>
              <a:rPr lang="en-US" dirty="0"/>
              <a:t>In addition to employees funding the account with pre-tax dollars, Oberlin College will also contribute to employees’ HSA accounts.</a:t>
            </a:r>
          </a:p>
          <a:p>
            <a:pPr marL="465887" lvl="1" defTabSz="931774">
              <a:defRPr/>
            </a:pPr>
            <a:r>
              <a:rPr lang="en-US" dirty="0"/>
              <a:t>You may adjust the contribution amount throughout the year</a:t>
            </a:r>
          </a:p>
          <a:p>
            <a:r>
              <a:rPr lang="en-US" dirty="0"/>
              <a:t>Medical Mutual:</a:t>
            </a:r>
          </a:p>
          <a:p>
            <a:pPr marL="232943" indent="-232943" defTabSz="232943">
              <a:spcBef>
                <a:spcPts val="917"/>
              </a:spcBef>
              <a:buClr>
                <a:srgbClr val="00C7B1"/>
              </a:buClr>
              <a:buFont typeface="Wingdings" panose="05000000000000000000" pitchFamily="2" charset="2"/>
              <a:buChar char="§"/>
              <a:defRPr/>
            </a:pPr>
            <a:r>
              <a:rPr lang="en-US" kern="0" dirty="0">
                <a:solidFill>
                  <a:srgbClr val="5F5F5F"/>
                </a:solidFill>
              </a:rPr>
              <a:t>Minimum cash balance of $1,000 to start investments</a:t>
            </a:r>
          </a:p>
          <a:p>
            <a:pPr marL="493840" lvl="1" indent="-232943" defTabSz="232943">
              <a:spcBef>
                <a:spcPts val="459"/>
              </a:spcBef>
              <a:buClr>
                <a:srgbClr val="00C7B1"/>
              </a:buClr>
              <a:buFont typeface="Arial" panose="020B0604020202020204" pitchFamily="34" charset="0"/>
              <a:buChar char="–"/>
            </a:pPr>
            <a:r>
              <a:rPr lang="en-US" sz="1400" kern="0" dirty="0">
                <a:solidFill>
                  <a:srgbClr val="5F5F5F"/>
                </a:solidFill>
              </a:rPr>
              <a:t>Monthly investment fee of $2.50 </a:t>
            </a:r>
          </a:p>
          <a:p>
            <a:pPr marL="232943" indent="-232943" defTabSz="232943">
              <a:spcBef>
                <a:spcPts val="917"/>
              </a:spcBef>
              <a:buClr>
                <a:srgbClr val="00C7B1"/>
              </a:buClr>
              <a:buFont typeface="Wingdings" panose="05000000000000000000" pitchFamily="2" charset="2"/>
              <a:buChar char="§"/>
              <a:defRPr/>
            </a:pPr>
            <a:r>
              <a:rPr lang="en-US" kern="0" dirty="0">
                <a:solidFill>
                  <a:srgbClr val="5F5F5F"/>
                </a:solidFill>
              </a:rPr>
              <a:t>Cash balance of $3,000 or more does not incur investment fees</a:t>
            </a:r>
          </a:p>
          <a:p>
            <a:pPr marL="232943" indent="-232943" defTabSz="232943">
              <a:spcBef>
                <a:spcPts val="917"/>
              </a:spcBef>
              <a:buClr>
                <a:srgbClr val="00C7B1"/>
              </a:buClr>
              <a:buFont typeface="Wingdings" panose="05000000000000000000" pitchFamily="2" charset="2"/>
              <a:buChar char="§"/>
              <a:defRPr/>
            </a:pPr>
            <a:r>
              <a:rPr lang="en-US" kern="0" dirty="0">
                <a:solidFill>
                  <a:srgbClr val="5F5F5F"/>
                </a:solidFill>
              </a:rPr>
              <a:t>No tax on interest and investments</a:t>
            </a:r>
          </a:p>
          <a:p>
            <a:pPr marL="232943" indent="-232943" defTabSz="232943">
              <a:spcBef>
                <a:spcPts val="917"/>
              </a:spcBef>
              <a:buClr>
                <a:srgbClr val="00C7B1"/>
              </a:buClr>
              <a:buFont typeface="Wingdings" panose="05000000000000000000" pitchFamily="2" charset="2"/>
              <a:buChar char="§"/>
              <a:defRPr/>
            </a:pPr>
            <a:r>
              <a:rPr lang="en-US" kern="0" dirty="0">
                <a:solidFill>
                  <a:srgbClr val="5F5F5F"/>
                </a:solidFill>
              </a:rPr>
              <a:t>Investment can be managed through our integrated online access portal</a:t>
            </a:r>
          </a:p>
          <a:p>
            <a:pPr marL="232943" indent="-232943" defTabSz="232943">
              <a:spcBef>
                <a:spcPts val="917"/>
              </a:spcBef>
              <a:buClr>
                <a:srgbClr val="00C7B1"/>
              </a:buClr>
              <a:buFont typeface="Wingdings" panose="05000000000000000000" pitchFamily="2" charset="2"/>
              <a:buChar char="§"/>
              <a:defRPr/>
            </a:pPr>
            <a:r>
              <a:rPr lang="en-US" kern="0" dirty="0">
                <a:solidFill>
                  <a:srgbClr val="5F5F5F"/>
                </a:solidFill>
              </a:rPr>
              <a:t>Mutual Fund selection option managed by Devenir with 31 options</a:t>
            </a:r>
          </a:p>
          <a:p>
            <a:endParaRPr lang="en-US" dirty="0"/>
          </a:p>
          <a:p>
            <a:pPr defTabSz="931774">
              <a:defRPr/>
            </a:pPr>
            <a:r>
              <a:rPr lang="en-US" dirty="0">
                <a:latin typeface="Calibri" panose="020F0502020204030204" pitchFamily="34" charset="0"/>
                <a:ea typeface="Calibri" panose="020F0502020204030204" pitchFamily="34" charset="0"/>
              </a:rPr>
              <a:t>10 out of the 115 employees enrolled in the </a:t>
            </a:r>
            <a:r>
              <a:rPr lang="en-US" dirty="0">
                <a:latin typeface="Calibri" panose="020F0502020204030204" pitchFamily="34" charset="0"/>
                <a:ea typeface="Calibri" panose="020F0502020204030204" pitchFamily="34" charset="0"/>
              </a:rPr>
              <a:t>CDHP plan met their Out-</a:t>
            </a:r>
            <a:r>
              <a:rPr lang="en-US" dirty="0">
                <a:latin typeface="Calibri" panose="020F0502020204030204" pitchFamily="34" charset="0"/>
                <a:ea typeface="Calibri" panose="020F0502020204030204" pitchFamily="34" charset="0"/>
              </a:rPr>
              <a:t>of-Pocket maximum during 2020. </a:t>
            </a:r>
            <a:endParaRPr lang="en-US" dirty="0"/>
          </a:p>
          <a:p>
            <a:r>
              <a:rPr lang="en-US" dirty="0"/>
              <a:t>Given the College’s first year contribution, it buffers out-of-pocket costs significantly.</a:t>
            </a:r>
          </a:p>
          <a:p>
            <a:pPr marL="465887" lvl="1" defTabSz="931774">
              <a:defRPr/>
            </a:pPr>
            <a:endParaRPr lang="en-US" dirty="0"/>
          </a:p>
          <a:p>
            <a:pPr lvl="1"/>
            <a:endParaRPr lang="en-US" dirty="0"/>
          </a:p>
          <a:p>
            <a:endParaRPr lang="en-US" dirty="0"/>
          </a:p>
        </p:txBody>
      </p:sp>
      <p:sp>
        <p:nvSpPr>
          <p:cNvPr id="4" name="Slide Number Placeholder 3"/>
          <p:cNvSpPr>
            <a:spLocks noGrp="1"/>
          </p:cNvSpPr>
          <p:nvPr>
            <p:ph type="sldNum" sz="quarter" idx="5"/>
          </p:nvPr>
        </p:nvSpPr>
        <p:spPr/>
        <p:txBody>
          <a:bodyPr/>
          <a:lstStyle/>
          <a:p>
            <a:fld id="{535CAEC2-4F9D-42A6-B11E-E77EEFEAFB71}" type="slidenum">
              <a:rPr lang="en-US" smtClean="0"/>
              <a:t>5</a:t>
            </a:fld>
            <a:endParaRPr lang="en-US" dirty="0"/>
          </a:p>
        </p:txBody>
      </p:sp>
    </p:spTree>
    <p:extLst>
      <p:ext uri="{BB962C8B-B14F-4D97-AF65-F5344CB8AC3E}">
        <p14:creationId xmlns:p14="http://schemas.microsoft.com/office/powerpoint/2010/main" val="1587708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A domestic partner’s medical expenses will qualify for a tax-free distribution from the employee’s HSA only if the domestic partner qualifies as the employee’s tax dependent under IRC §152, as modified by §223(d)(2)(A). </a:t>
            </a:r>
          </a:p>
          <a:p>
            <a:endParaRPr lang="en-US" dirty="0">
              <a:solidFill>
                <a:srgbClr val="5F5F5F"/>
              </a:solidFill>
            </a:endParaRPr>
          </a:p>
          <a:p>
            <a:r>
              <a:rPr lang="en-US" dirty="0">
                <a:solidFill>
                  <a:srgbClr val="5F5F5F"/>
                </a:solidFill>
              </a:rPr>
              <a:t>Medical and Prescription Drug claims all count toward the deductible and out of pocket.</a:t>
            </a:r>
          </a:p>
          <a:p>
            <a:endParaRPr lang="en-US" dirty="0">
              <a:solidFill>
                <a:srgbClr val="5F5F5F"/>
              </a:solidFill>
            </a:endParaRPr>
          </a:p>
          <a:p>
            <a:r>
              <a:rPr lang="en-US" dirty="0">
                <a:solidFill>
                  <a:srgbClr val="5F5F5F"/>
                </a:solidFill>
              </a:rPr>
              <a:t>For 2022 plan year, Oberlin will provide a first-year additional contribution to the HSA by funding 75% of your deductible: Single: $1,000 + $500; Employee + 1 (spouse/domestic partner or child(ren): $1,500 + $750; Family - $2,000 + $1,000.</a:t>
            </a:r>
          </a:p>
          <a:p>
            <a:endParaRPr lang="en-US" dirty="0"/>
          </a:p>
        </p:txBody>
      </p:sp>
      <p:sp>
        <p:nvSpPr>
          <p:cNvPr id="4" name="Slide Number Placeholder 3"/>
          <p:cNvSpPr>
            <a:spLocks noGrp="1"/>
          </p:cNvSpPr>
          <p:nvPr>
            <p:ph type="sldNum" sz="quarter" idx="5"/>
          </p:nvPr>
        </p:nvSpPr>
        <p:spPr/>
        <p:txBody>
          <a:bodyPr/>
          <a:lstStyle/>
          <a:p>
            <a:fld id="{535CAEC2-4F9D-42A6-B11E-E77EEFEAFB71}" type="slidenum">
              <a:rPr lang="en-US" smtClean="0"/>
              <a:t>6</a:t>
            </a:fld>
            <a:endParaRPr lang="en-US" dirty="0"/>
          </a:p>
        </p:txBody>
      </p:sp>
    </p:spTree>
    <p:extLst>
      <p:ext uri="{BB962C8B-B14F-4D97-AF65-F5344CB8AC3E}">
        <p14:creationId xmlns:p14="http://schemas.microsoft.com/office/powerpoint/2010/main" val="4155404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EF8B59-613F-6B4F-B002-4F7668553D56}" type="slidenum">
              <a:rPr lang="en-US" smtClean="0"/>
              <a:t>7</a:t>
            </a:fld>
            <a:endParaRPr lang="en-US" dirty="0"/>
          </a:p>
        </p:txBody>
      </p:sp>
    </p:spTree>
    <p:extLst>
      <p:ext uri="{BB962C8B-B14F-4D97-AF65-F5344CB8AC3E}">
        <p14:creationId xmlns:p14="http://schemas.microsoft.com/office/powerpoint/2010/main" val="1916210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EF8B59-613F-6B4F-B002-4F7668553D56}" type="slidenum">
              <a:rPr lang="en-US" smtClean="0"/>
              <a:t>8</a:t>
            </a:fld>
            <a:endParaRPr lang="en-US" dirty="0"/>
          </a:p>
        </p:txBody>
      </p:sp>
    </p:spTree>
    <p:extLst>
      <p:ext uri="{BB962C8B-B14F-4D97-AF65-F5344CB8AC3E}">
        <p14:creationId xmlns:p14="http://schemas.microsoft.com/office/powerpoint/2010/main" val="3569317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5EF8B59-613F-6B4F-B002-4F7668553D56}" type="slidenum">
              <a:rPr lang="en-US" smtClean="0"/>
              <a:t>9</a:t>
            </a:fld>
            <a:endParaRPr lang="en-US" dirty="0"/>
          </a:p>
        </p:txBody>
      </p:sp>
    </p:spTree>
    <p:extLst>
      <p:ext uri="{BB962C8B-B14F-4D97-AF65-F5344CB8AC3E}">
        <p14:creationId xmlns:p14="http://schemas.microsoft.com/office/powerpoint/2010/main" val="2083240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ltLang="ja-JP"/>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ja-JP"/>
              <a:t>Click to edit Master subtitle style</a:t>
            </a:r>
            <a:endParaRPr lang="en-US"/>
          </a:p>
        </p:txBody>
      </p:sp>
    </p:spTree>
    <p:extLst>
      <p:ext uri="{BB962C8B-B14F-4D97-AF65-F5344CB8AC3E}">
        <p14:creationId xmlns:p14="http://schemas.microsoft.com/office/powerpoint/2010/main" val="2094984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a:p>
        </p:txBody>
      </p:sp>
    </p:spTree>
    <p:extLst>
      <p:ext uri="{BB962C8B-B14F-4D97-AF65-F5344CB8AC3E}">
        <p14:creationId xmlns:p14="http://schemas.microsoft.com/office/powerpoint/2010/main" val="619427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93124"/>
            <a:ext cx="2628900" cy="5103342"/>
          </a:xfrm>
        </p:spPr>
        <p:txBody>
          <a:bodyPr vert="eaVert"/>
          <a:lstStyle/>
          <a:p>
            <a:r>
              <a:rPr lang="en-US" altLang="ja-JP"/>
              <a:t>Click to edit Master title style</a:t>
            </a:r>
            <a:endParaRPr lang="en-US"/>
          </a:p>
        </p:txBody>
      </p:sp>
      <p:sp>
        <p:nvSpPr>
          <p:cNvPr id="3" name="Vertical Text Placeholder 2"/>
          <p:cNvSpPr>
            <a:spLocks noGrp="1"/>
          </p:cNvSpPr>
          <p:nvPr>
            <p:ph type="body" orient="vert" idx="1"/>
          </p:nvPr>
        </p:nvSpPr>
        <p:spPr>
          <a:xfrm>
            <a:off x="838200" y="593124"/>
            <a:ext cx="7734300" cy="5103342"/>
          </a:xfrm>
        </p:spPr>
        <p:txBody>
          <a:bodyPr vert="eaVert"/>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a:p>
        </p:txBody>
      </p:sp>
    </p:spTree>
    <p:extLst>
      <p:ext uri="{BB962C8B-B14F-4D97-AF65-F5344CB8AC3E}">
        <p14:creationId xmlns:p14="http://schemas.microsoft.com/office/powerpoint/2010/main" val="1861192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6368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32674289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0"/>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3565380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613"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1190744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752174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34533642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677773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520957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954674"/>
            <a:ext cx="10515600" cy="1159347"/>
          </a:xfrm>
        </p:spPr>
        <p:txBody>
          <a:bodyPr/>
          <a:lstStyle/>
          <a:p>
            <a:r>
              <a:rPr lang="en-US" altLang="ja-JP"/>
              <a:t>Click to edit Master title style</a:t>
            </a:r>
            <a:endParaRPr lang="en-US" dirty="0"/>
          </a:p>
        </p:txBody>
      </p:sp>
      <p:sp>
        <p:nvSpPr>
          <p:cNvPr id="3" name="Content Placeholder 2"/>
          <p:cNvSpPr>
            <a:spLocks noGrp="1"/>
          </p:cNvSpPr>
          <p:nvPr>
            <p:ph idx="1"/>
          </p:nvPr>
        </p:nvSpPr>
        <p:spPr>
          <a:xfrm>
            <a:off x="838200" y="2114021"/>
            <a:ext cx="10515600" cy="3557730"/>
          </a:xfrm>
        </p:spPr>
        <p:txBody>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dirty="0"/>
          </a:p>
        </p:txBody>
      </p:sp>
    </p:spTree>
    <p:extLst>
      <p:ext uri="{BB962C8B-B14F-4D97-AF65-F5344CB8AC3E}">
        <p14:creationId xmlns:p14="http://schemas.microsoft.com/office/powerpoint/2010/main" val="13268084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6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263" y="273050"/>
            <a:ext cx="681513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0" y="1435100"/>
            <a:ext cx="40116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41688181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188"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188"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188"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35063847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0"/>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29892029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772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EC27B3-710B-5846-B6CB-E445C0F11BA8}" type="datetimeFigureOut">
              <a:rPr lang="en-US" smtClean="0"/>
              <a:t>9/13/2021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1033AEC-E4E6-284D-AFDB-7F978253BA05}" type="slidenum">
              <a:rPr lang="en-US" smtClean="0"/>
              <a:t>‹#›</a:t>
            </a:fld>
            <a:endParaRPr lang="en-US" dirty="0"/>
          </a:p>
        </p:txBody>
      </p:sp>
    </p:spTree>
    <p:extLst>
      <p:ext uri="{BB962C8B-B14F-4D97-AF65-F5344CB8AC3E}">
        <p14:creationId xmlns:p14="http://schemas.microsoft.com/office/powerpoint/2010/main" val="4264274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ltLang="ja-JP"/>
              <a:t>Click to edit Master title style</a:t>
            </a:r>
            <a:endParaRPr lang="en-US"/>
          </a:p>
        </p:txBody>
      </p:sp>
      <p:sp>
        <p:nvSpPr>
          <p:cNvPr id="3" name="Text Placeholder 2"/>
          <p:cNvSpPr>
            <a:spLocks noGrp="1"/>
          </p:cNvSpPr>
          <p:nvPr>
            <p:ph type="body" idx="1"/>
          </p:nvPr>
        </p:nvSpPr>
        <p:spPr>
          <a:xfrm>
            <a:off x="831850" y="4589464"/>
            <a:ext cx="10515600" cy="10822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ja-JP"/>
              <a:t>Click to edit Master text styles</a:t>
            </a:r>
          </a:p>
        </p:txBody>
      </p:sp>
    </p:spTree>
    <p:extLst>
      <p:ext uri="{BB962C8B-B14F-4D97-AF65-F5344CB8AC3E}">
        <p14:creationId xmlns:p14="http://schemas.microsoft.com/office/powerpoint/2010/main" val="199714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a:t>Click to edit Master title style</a:t>
            </a:r>
            <a:endParaRPr lang="en-US"/>
          </a:p>
        </p:txBody>
      </p:sp>
      <p:sp>
        <p:nvSpPr>
          <p:cNvPr id="3" name="Content Placeholder 2"/>
          <p:cNvSpPr>
            <a:spLocks noGrp="1"/>
          </p:cNvSpPr>
          <p:nvPr>
            <p:ph sz="half" idx="1"/>
          </p:nvPr>
        </p:nvSpPr>
        <p:spPr>
          <a:xfrm>
            <a:off x="838200" y="1825625"/>
            <a:ext cx="5181600" cy="3870840"/>
          </a:xfrm>
        </p:spPr>
        <p:txBody>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a:p>
        </p:txBody>
      </p:sp>
      <p:sp>
        <p:nvSpPr>
          <p:cNvPr id="4" name="Content Placeholder 3"/>
          <p:cNvSpPr>
            <a:spLocks noGrp="1"/>
          </p:cNvSpPr>
          <p:nvPr>
            <p:ph sz="half" idx="2"/>
          </p:nvPr>
        </p:nvSpPr>
        <p:spPr>
          <a:xfrm>
            <a:off x="6172200" y="1825625"/>
            <a:ext cx="5181600" cy="3870840"/>
          </a:xfrm>
        </p:spPr>
        <p:txBody>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a:p>
        </p:txBody>
      </p:sp>
    </p:spTree>
    <p:extLst>
      <p:ext uri="{BB962C8B-B14F-4D97-AF65-F5344CB8AC3E}">
        <p14:creationId xmlns:p14="http://schemas.microsoft.com/office/powerpoint/2010/main" val="83333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568411"/>
            <a:ext cx="10515600" cy="1122277"/>
          </a:xfrm>
        </p:spPr>
        <p:txBody>
          <a:bodyPr/>
          <a:lstStyle/>
          <a:p>
            <a:r>
              <a:rPr lang="en-US" altLang="ja-JP"/>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ja-JP"/>
              <a:t>Click to edit Master text styles</a:t>
            </a:r>
          </a:p>
        </p:txBody>
      </p:sp>
      <p:sp>
        <p:nvSpPr>
          <p:cNvPr id="4" name="Content Placeholder 3"/>
          <p:cNvSpPr>
            <a:spLocks noGrp="1"/>
          </p:cNvSpPr>
          <p:nvPr>
            <p:ph sz="half" idx="2"/>
          </p:nvPr>
        </p:nvSpPr>
        <p:spPr>
          <a:xfrm>
            <a:off x="839788" y="2505075"/>
            <a:ext cx="5157787" cy="3203747"/>
          </a:xfrm>
        </p:spPr>
        <p:txBody>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ja-JP"/>
              <a:t>Click to edit Master text styles</a:t>
            </a:r>
          </a:p>
        </p:txBody>
      </p:sp>
      <p:sp>
        <p:nvSpPr>
          <p:cNvPr id="6" name="Content Placeholder 5"/>
          <p:cNvSpPr>
            <a:spLocks noGrp="1"/>
          </p:cNvSpPr>
          <p:nvPr>
            <p:ph sz="quarter" idx="4"/>
          </p:nvPr>
        </p:nvSpPr>
        <p:spPr>
          <a:xfrm>
            <a:off x="6172200" y="2505075"/>
            <a:ext cx="5183188" cy="3203747"/>
          </a:xfrm>
        </p:spPr>
        <p:txBody>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a:p>
        </p:txBody>
      </p:sp>
    </p:spTree>
    <p:extLst>
      <p:ext uri="{BB962C8B-B14F-4D97-AF65-F5344CB8AC3E}">
        <p14:creationId xmlns:p14="http://schemas.microsoft.com/office/powerpoint/2010/main" val="426561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ja-JP"/>
              <a:t>Click to edit Master title style</a:t>
            </a:r>
            <a:endParaRPr lang="en-US"/>
          </a:p>
        </p:txBody>
      </p:sp>
    </p:spTree>
    <p:extLst>
      <p:ext uri="{BB962C8B-B14F-4D97-AF65-F5344CB8AC3E}">
        <p14:creationId xmlns:p14="http://schemas.microsoft.com/office/powerpoint/2010/main" val="916330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6774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543696"/>
            <a:ext cx="3932237" cy="1513703"/>
          </a:xfrm>
        </p:spPr>
        <p:txBody>
          <a:bodyPr anchor="b"/>
          <a:lstStyle>
            <a:lvl1pPr>
              <a:defRPr sz="3200"/>
            </a:lvl1pPr>
          </a:lstStyle>
          <a:p>
            <a:r>
              <a:rPr lang="en-US" altLang="ja-JP"/>
              <a:t>Click to edit Master title style</a:t>
            </a:r>
            <a:endParaRPr lang="en-US"/>
          </a:p>
        </p:txBody>
      </p:sp>
      <p:sp>
        <p:nvSpPr>
          <p:cNvPr id="3" name="Content Placeholder 2"/>
          <p:cNvSpPr>
            <a:spLocks noGrp="1"/>
          </p:cNvSpPr>
          <p:nvPr>
            <p:ph idx="1"/>
          </p:nvPr>
        </p:nvSpPr>
        <p:spPr>
          <a:xfrm>
            <a:off x="5183188" y="987426"/>
            <a:ext cx="6172200" cy="468432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a:p>
        </p:txBody>
      </p:sp>
      <p:sp>
        <p:nvSpPr>
          <p:cNvPr id="4" name="Text Placeholder 3"/>
          <p:cNvSpPr>
            <a:spLocks noGrp="1"/>
          </p:cNvSpPr>
          <p:nvPr>
            <p:ph type="body" sz="half" idx="2"/>
          </p:nvPr>
        </p:nvSpPr>
        <p:spPr>
          <a:xfrm>
            <a:off x="839788" y="2057400"/>
            <a:ext cx="3932237" cy="361435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ja-JP"/>
              <a:t>Click to edit Master text styles</a:t>
            </a:r>
          </a:p>
        </p:txBody>
      </p:sp>
    </p:spTree>
    <p:extLst>
      <p:ext uri="{BB962C8B-B14F-4D97-AF65-F5344CB8AC3E}">
        <p14:creationId xmlns:p14="http://schemas.microsoft.com/office/powerpoint/2010/main" val="746338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531340"/>
            <a:ext cx="3932237" cy="1526059"/>
          </a:xfrm>
        </p:spPr>
        <p:txBody>
          <a:bodyPr anchor="b"/>
          <a:lstStyle>
            <a:lvl1pPr>
              <a:defRPr sz="3200"/>
            </a:lvl1pPr>
          </a:lstStyle>
          <a:p>
            <a:r>
              <a:rPr lang="en-US" altLang="ja-JP"/>
              <a:t>Click to edit Master title style</a:t>
            </a:r>
            <a:endParaRPr lang="en-US"/>
          </a:p>
        </p:txBody>
      </p:sp>
      <p:sp>
        <p:nvSpPr>
          <p:cNvPr id="3" name="Picture Placeholder 2"/>
          <p:cNvSpPr>
            <a:spLocks noGrp="1"/>
          </p:cNvSpPr>
          <p:nvPr>
            <p:ph type="pic" idx="1"/>
          </p:nvPr>
        </p:nvSpPr>
        <p:spPr>
          <a:xfrm>
            <a:off x="5183188" y="987426"/>
            <a:ext cx="6172200" cy="470043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ja-JP" dirty="0"/>
              <a:t>Click icon to add picture</a:t>
            </a:r>
            <a:endParaRPr lang="en-US" dirty="0"/>
          </a:p>
        </p:txBody>
      </p:sp>
      <p:sp>
        <p:nvSpPr>
          <p:cNvPr id="4" name="Text Placeholder 3"/>
          <p:cNvSpPr>
            <a:spLocks noGrp="1"/>
          </p:cNvSpPr>
          <p:nvPr>
            <p:ph type="body" sz="half" idx="2"/>
          </p:nvPr>
        </p:nvSpPr>
        <p:spPr>
          <a:xfrm>
            <a:off x="839788" y="2057401"/>
            <a:ext cx="3932237" cy="363045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ja-JP"/>
              <a:t>Click to edit Master text styles</a:t>
            </a:r>
          </a:p>
        </p:txBody>
      </p:sp>
    </p:spTree>
    <p:extLst>
      <p:ext uri="{BB962C8B-B14F-4D97-AF65-F5344CB8AC3E}">
        <p14:creationId xmlns:p14="http://schemas.microsoft.com/office/powerpoint/2010/main" val="258010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tint val="95000"/>
            <a:satMod val="170000"/>
            <a:alpha val="36000"/>
          </a:schemeClr>
        </a:soli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6244167"/>
          </a:xfrm>
          <a:prstGeom prst="rect">
            <a:avLst/>
          </a:prstGeom>
          <a:solidFill>
            <a:schemeClr val="bg2">
              <a:lumMod val="9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F1003"/>
              </a:solidFill>
            </a:endParaRPr>
          </a:p>
        </p:txBody>
      </p:sp>
      <p:sp>
        <p:nvSpPr>
          <p:cNvPr id="8" name="Rectangle 7"/>
          <p:cNvSpPr/>
          <p:nvPr userDrawn="1"/>
        </p:nvSpPr>
        <p:spPr>
          <a:xfrm>
            <a:off x="0" y="6244168"/>
            <a:ext cx="12192000" cy="62089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D0D0D"/>
              </a:solidFill>
            </a:endParaRPr>
          </a:p>
        </p:txBody>
      </p:sp>
      <p:sp>
        <p:nvSpPr>
          <p:cNvPr id="2" name="Title Placeholder 1"/>
          <p:cNvSpPr>
            <a:spLocks noGrp="1"/>
          </p:cNvSpPr>
          <p:nvPr>
            <p:ph type="title"/>
          </p:nvPr>
        </p:nvSpPr>
        <p:spPr>
          <a:xfrm>
            <a:off x="838200" y="630119"/>
            <a:ext cx="10515600" cy="1159347"/>
          </a:xfrm>
          <a:prstGeom prst="rect">
            <a:avLst/>
          </a:prstGeom>
        </p:spPr>
        <p:txBody>
          <a:bodyPr vert="horz" lIns="91440" tIns="45720" rIns="91440" bIns="45720" rtlCol="0" anchor="ctr">
            <a:normAutofit/>
          </a:bodyPr>
          <a:lstStyle/>
          <a:p>
            <a:r>
              <a:rPr lang="en-US" altLang="ja-JP"/>
              <a:t>Click to edit Master title style</a:t>
            </a:r>
            <a:endParaRPr lang="en-US" dirty="0"/>
          </a:p>
        </p:txBody>
      </p:sp>
      <p:sp>
        <p:nvSpPr>
          <p:cNvPr id="3" name="Text Placeholder 2"/>
          <p:cNvSpPr>
            <a:spLocks noGrp="1"/>
          </p:cNvSpPr>
          <p:nvPr>
            <p:ph type="body" idx="1"/>
          </p:nvPr>
        </p:nvSpPr>
        <p:spPr>
          <a:xfrm>
            <a:off x="838200" y="1994076"/>
            <a:ext cx="10515600" cy="3727063"/>
          </a:xfrm>
          <a:prstGeom prst="rect">
            <a:avLst/>
          </a:prstGeom>
        </p:spPr>
        <p:txBody>
          <a:bodyPr vert="horz" lIns="91440" tIns="45720" rIns="91440" bIns="45720" rtlCol="0">
            <a:normAutofit/>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dirty="0"/>
          </a:p>
        </p:txBody>
      </p:sp>
      <p:sp>
        <p:nvSpPr>
          <p:cNvPr id="7" name="Rectangle 6"/>
          <p:cNvSpPr/>
          <p:nvPr/>
        </p:nvSpPr>
        <p:spPr>
          <a:xfrm>
            <a:off x="0" y="0"/>
            <a:ext cx="12192000" cy="204610"/>
          </a:xfrm>
          <a:prstGeom prst="rect">
            <a:avLst/>
          </a:prstGeom>
          <a:solidFill>
            <a:srgbClr val="CD09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CF1003"/>
              </a:solidFill>
            </a:endParaRPr>
          </a:p>
        </p:txBody>
      </p:sp>
      <p:pic>
        <p:nvPicPr>
          <p:cNvPr id="4" name="Picture 3"/>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535044" y="6363174"/>
            <a:ext cx="984289" cy="341642"/>
          </a:xfrm>
          <a:prstGeom prst="rect">
            <a:avLst/>
          </a:prstGeom>
        </p:spPr>
      </p:pic>
    </p:spTree>
    <p:extLst>
      <p:ext uri="{BB962C8B-B14F-4D97-AF65-F5344CB8AC3E}">
        <p14:creationId xmlns:p14="http://schemas.microsoft.com/office/powerpoint/2010/main" val="1201447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CD092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535692"/>
            <a:ext cx="10972800" cy="3686915"/>
          </a:xfrm>
          <a:prstGeom prst="rect">
            <a:avLst/>
          </a:prstGeom>
        </p:spPr>
        <p:txBody>
          <a:bodyPr vert="horz" lIns="91440" tIns="45720" rIns="91440" bIns="45720" rtlCol="0" anchor="ctr">
            <a:normAutofit/>
          </a:bodyPr>
          <a:lstStyle/>
          <a:p>
            <a:r>
              <a:rPr lang="en-US" dirty="0"/>
              <a:t>CLICK TO EDIT</a:t>
            </a:r>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EC27B3-710B-5846-B6CB-E445C0F11BA8}" type="datetimeFigureOut">
              <a:rPr lang="en-US" smtClean="0"/>
              <a:t>9/13/2021</a:t>
            </a:fld>
            <a:endParaRPr lang="en-US" dirty="0"/>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033AEC-E4E6-284D-AFDB-7F978253BA05}" type="slidenum">
              <a:rPr lang="en-US" smtClean="0"/>
              <a:t>‹#›</a:t>
            </a:fld>
            <a:endParaRPr lang="en-US" dirty="0"/>
          </a:p>
        </p:txBody>
      </p:sp>
      <p:sp>
        <p:nvSpPr>
          <p:cNvPr id="8" name="Rectangle 7"/>
          <p:cNvSpPr/>
          <p:nvPr userDrawn="1"/>
        </p:nvSpPr>
        <p:spPr>
          <a:xfrm>
            <a:off x="0" y="6244168"/>
            <a:ext cx="12192000" cy="62089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D0D0D"/>
              </a:solidFill>
            </a:endParaRPr>
          </a:p>
        </p:txBody>
      </p:sp>
      <p:pic>
        <p:nvPicPr>
          <p:cNvPr id="10" name="Picture 9"/>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535044" y="6363174"/>
            <a:ext cx="984289" cy="341642"/>
          </a:xfrm>
          <a:prstGeom prst="rect">
            <a:avLst/>
          </a:prstGeom>
        </p:spPr>
      </p:pic>
      <p:sp>
        <p:nvSpPr>
          <p:cNvPr id="15" name="Subtitle 2"/>
          <p:cNvSpPr txBox="1">
            <a:spLocks/>
          </p:cNvSpPr>
          <p:nvPr userDrawn="1"/>
        </p:nvSpPr>
        <p:spPr>
          <a:xfrm>
            <a:off x="1920523" y="4548292"/>
            <a:ext cx="8534400" cy="682415"/>
          </a:xfrm>
          <a:prstGeom prst="rect">
            <a:avLst/>
          </a:prstGeom>
        </p:spPr>
        <p:txBody>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a:solidFill>
                  <a:srgbClr val="FFFFFF"/>
                </a:solidFill>
              </a:rPr>
              <a:t>Click to edit Master subtitle style</a:t>
            </a:r>
          </a:p>
        </p:txBody>
      </p:sp>
    </p:spTree>
    <p:extLst>
      <p:ext uri="{BB962C8B-B14F-4D97-AF65-F5344CB8AC3E}">
        <p14:creationId xmlns:p14="http://schemas.microsoft.com/office/powerpoint/2010/main" val="406861810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457200" rtl="0" eaLnBrk="1" latinLnBrk="0" hangingPunct="1">
        <a:lnSpc>
          <a:spcPct val="80000"/>
        </a:lnSpc>
        <a:spcBef>
          <a:spcPct val="0"/>
        </a:spcBef>
        <a:buNone/>
        <a:defRPr sz="9600" kern="1200">
          <a:solidFill>
            <a:schemeClr val="bg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13.svg"/><Relationship Id="rId5" Type="http://schemas.openxmlformats.org/officeDocument/2006/relationships/image" Target="../media/image10.png"/><Relationship Id="rId4" Type="http://schemas.openxmlformats.org/officeDocument/2006/relationships/image" Target="../media/image11.svg"/></Relationships>
</file>

<file path=ppt/slides/_rels/slide13.xml.rels><?xml version="1.0" encoding="UTF-8" standalone="yes"?>
<Relationships xmlns="http://schemas.openxmlformats.org/package/2006/relationships"><Relationship Id="rId3" Type="http://schemas.openxmlformats.org/officeDocument/2006/relationships/hyperlink" Target="http://www.caremark.com/"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5" Type="http://schemas.openxmlformats.org/officeDocument/2006/relationships/image" Target="../media/image14.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hyperlink" Target="http://www.caremark.com/"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hyperlink" Target="https://oberlin.picwell.com/" TargetMode="External"/><Relationship Id="rId7"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787BB9C-9449-47B8-8982-A1FC32079773}"/>
              </a:ext>
            </a:extLst>
          </p:cNvPr>
          <p:cNvSpPr txBox="1"/>
          <p:nvPr/>
        </p:nvSpPr>
        <p:spPr>
          <a:xfrm>
            <a:off x="420624" y="1948311"/>
            <a:ext cx="11448287" cy="1754326"/>
          </a:xfrm>
          <a:prstGeom prst="rect">
            <a:avLst/>
          </a:prstGeom>
          <a:noFill/>
        </p:spPr>
        <p:txBody>
          <a:bodyPr wrap="square" rtlCol="0">
            <a:spAutoFit/>
          </a:bodyPr>
          <a:lstStyle/>
          <a:p>
            <a:pPr algn="ctr"/>
            <a:r>
              <a:rPr lang="en-US" sz="5200" dirty="0"/>
              <a:t>2022 CDHP </a:t>
            </a:r>
          </a:p>
          <a:p>
            <a:pPr algn="ctr"/>
            <a:r>
              <a:rPr lang="en-US" sz="5200" dirty="0"/>
              <a:t>Presentation</a:t>
            </a:r>
          </a:p>
        </p:txBody>
      </p:sp>
    </p:spTree>
    <p:extLst>
      <p:ext uri="{BB962C8B-B14F-4D97-AF65-F5344CB8AC3E}">
        <p14:creationId xmlns:p14="http://schemas.microsoft.com/office/powerpoint/2010/main" val="260598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676400" y="9144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b="0" dirty="0">
              <a:solidFill>
                <a:schemeClr val="tx1"/>
              </a:solidFill>
              <a:latin typeface="Arial" panose="020B0604020202020204" pitchFamily="34" charset="0"/>
              <a:ea typeface="ＭＳ Ｐゴシック" pitchFamily="34" charset="-128"/>
              <a:cs typeface="Arial" charset="0"/>
            </a:endParaRPr>
          </a:p>
        </p:txBody>
      </p:sp>
      <p:sp>
        <p:nvSpPr>
          <p:cNvPr id="13" name="Content Placeholder 2"/>
          <p:cNvSpPr txBox="1">
            <a:spLocks/>
          </p:cNvSpPr>
          <p:nvPr/>
        </p:nvSpPr>
        <p:spPr>
          <a:xfrm>
            <a:off x="1828800"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5" name="Content Placeholder 2"/>
          <p:cNvSpPr txBox="1">
            <a:spLocks/>
          </p:cNvSpPr>
          <p:nvPr/>
        </p:nvSpPr>
        <p:spPr>
          <a:xfrm>
            <a:off x="1806222" y="1086515"/>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rgbClr val="FF0000"/>
              </a:solidFill>
              <a:latin typeface="Arial" panose="020B0604020202020204" pitchFamily="34" charset="0"/>
              <a:ea typeface="ＭＳ Ｐゴシック" pitchFamily="34" charset="-128"/>
              <a:cs typeface="Arial" charset="0"/>
            </a:endParaRPr>
          </a:p>
        </p:txBody>
      </p:sp>
      <p:sp>
        <p:nvSpPr>
          <p:cNvPr id="14" name="Text Placeholder 1">
            <a:extLst>
              <a:ext uri="{FF2B5EF4-FFF2-40B4-BE49-F238E27FC236}">
                <a16:creationId xmlns:a16="http://schemas.microsoft.com/office/drawing/2014/main" id="{1770F9DF-48AE-4F41-B48F-AC55456DBE38}"/>
              </a:ext>
            </a:extLst>
          </p:cNvPr>
          <p:cNvSpPr txBox="1">
            <a:spLocks/>
          </p:cNvSpPr>
          <p:nvPr/>
        </p:nvSpPr>
        <p:spPr>
          <a:xfrm>
            <a:off x="860778" y="1163660"/>
            <a:ext cx="9749767" cy="463550"/>
          </a:xfrm>
          <a:prstGeom prst="rect">
            <a:avLst/>
          </a:prstGeom>
        </p:spPr>
        <p:txBody>
          <a:bodyPr>
            <a:norm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buNone/>
            </a:pPr>
            <a:r>
              <a:rPr lang="en-US" b="1" dirty="0"/>
              <a:t> </a:t>
            </a:r>
          </a:p>
        </p:txBody>
      </p:sp>
      <p:sp>
        <p:nvSpPr>
          <p:cNvPr id="12" name="Title 5">
            <a:extLst>
              <a:ext uri="{FF2B5EF4-FFF2-40B4-BE49-F238E27FC236}">
                <a16:creationId xmlns:a16="http://schemas.microsoft.com/office/drawing/2014/main" id="{4504F18C-0479-43E3-B638-A7D6B7DC5395}"/>
              </a:ext>
            </a:extLst>
          </p:cNvPr>
          <p:cNvSpPr>
            <a:spLocks noGrp="1"/>
          </p:cNvSpPr>
          <p:nvPr>
            <p:ph type="title"/>
          </p:nvPr>
        </p:nvSpPr>
        <p:spPr>
          <a:xfrm>
            <a:off x="815622" y="129289"/>
            <a:ext cx="10515600" cy="1159347"/>
          </a:xfrm>
        </p:spPr>
        <p:txBody>
          <a:bodyPr>
            <a:normAutofit/>
          </a:bodyPr>
          <a:lstStyle/>
          <a:p>
            <a:r>
              <a:rPr lang="en-US" dirty="0"/>
              <a:t>Using the Appropriate Place for Care</a:t>
            </a:r>
          </a:p>
        </p:txBody>
      </p:sp>
      <p:sp>
        <p:nvSpPr>
          <p:cNvPr id="9" name="Content Placeholder 6">
            <a:extLst>
              <a:ext uri="{FF2B5EF4-FFF2-40B4-BE49-F238E27FC236}">
                <a16:creationId xmlns:a16="http://schemas.microsoft.com/office/drawing/2014/main" id="{D3D8A79E-3655-4965-B971-8F09CC7955B6}"/>
              </a:ext>
            </a:extLst>
          </p:cNvPr>
          <p:cNvSpPr txBox="1">
            <a:spLocks/>
          </p:cNvSpPr>
          <p:nvPr/>
        </p:nvSpPr>
        <p:spPr>
          <a:xfrm>
            <a:off x="873600" y="1704355"/>
            <a:ext cx="10399643" cy="3729845"/>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dirty="0"/>
          </a:p>
        </p:txBody>
      </p:sp>
      <p:sp>
        <p:nvSpPr>
          <p:cNvPr id="16" name="Text Placeholder 3">
            <a:extLst>
              <a:ext uri="{FF2B5EF4-FFF2-40B4-BE49-F238E27FC236}">
                <a16:creationId xmlns:a16="http://schemas.microsoft.com/office/drawing/2014/main" id="{DFA9BB84-729E-450F-A81B-06CCFE4A25B7}"/>
              </a:ext>
            </a:extLst>
          </p:cNvPr>
          <p:cNvSpPr txBox="1">
            <a:spLocks/>
          </p:cNvSpPr>
          <p:nvPr/>
        </p:nvSpPr>
        <p:spPr>
          <a:xfrm>
            <a:off x="698864" y="1188307"/>
            <a:ext cx="11068020" cy="3960804"/>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Clr>
                <a:srgbClr val="CD0920"/>
              </a:buClr>
              <a:defRPr/>
            </a:pPr>
            <a:r>
              <a:rPr lang="en-US" sz="2200" spc="15" dirty="0">
                <a:cs typeface="Gill Sans MT"/>
              </a:rPr>
              <a:t>For</a:t>
            </a:r>
            <a:r>
              <a:rPr lang="en-US" sz="2200" spc="-40" dirty="0">
                <a:cs typeface="Gill Sans MT"/>
              </a:rPr>
              <a:t> </a:t>
            </a:r>
            <a:r>
              <a:rPr lang="en-US" sz="2200" spc="35" dirty="0">
                <a:cs typeface="Gill Sans MT"/>
              </a:rPr>
              <a:t>non-life</a:t>
            </a:r>
            <a:r>
              <a:rPr lang="en-US" sz="2200" spc="-35" dirty="0">
                <a:cs typeface="Gill Sans MT"/>
              </a:rPr>
              <a:t> </a:t>
            </a:r>
            <a:r>
              <a:rPr lang="en-US" sz="2200" spc="-20" dirty="0">
                <a:cs typeface="Gill Sans MT"/>
              </a:rPr>
              <a:t>or</a:t>
            </a:r>
            <a:r>
              <a:rPr lang="en-US" sz="2200" spc="-40" dirty="0">
                <a:cs typeface="Gill Sans MT"/>
              </a:rPr>
              <a:t> </a:t>
            </a:r>
            <a:r>
              <a:rPr lang="en-US" sz="2200" spc="30" dirty="0">
                <a:cs typeface="Gill Sans MT"/>
              </a:rPr>
              <a:t>limb-threatening</a:t>
            </a:r>
            <a:r>
              <a:rPr lang="en-US" sz="2200" spc="-35" dirty="0">
                <a:cs typeface="Gill Sans MT"/>
              </a:rPr>
              <a:t> </a:t>
            </a:r>
            <a:r>
              <a:rPr lang="en-US" sz="2200" spc="25" dirty="0">
                <a:cs typeface="Gill Sans MT"/>
              </a:rPr>
              <a:t>injuries,</a:t>
            </a:r>
            <a:r>
              <a:rPr lang="en-US" sz="2200" spc="-35" dirty="0">
                <a:cs typeface="Gill Sans MT"/>
              </a:rPr>
              <a:t> </a:t>
            </a:r>
            <a:r>
              <a:rPr lang="en-US" sz="2200" spc="25" dirty="0">
                <a:cs typeface="Gill Sans MT"/>
              </a:rPr>
              <a:t>such</a:t>
            </a:r>
            <a:r>
              <a:rPr lang="en-US" sz="2200" spc="-40" dirty="0">
                <a:cs typeface="Gill Sans MT"/>
              </a:rPr>
              <a:t> </a:t>
            </a:r>
            <a:r>
              <a:rPr lang="en-US" sz="2200" spc="10" dirty="0">
                <a:cs typeface="Gill Sans MT"/>
              </a:rPr>
              <a:t>as</a:t>
            </a:r>
            <a:r>
              <a:rPr lang="en-US" sz="2200" spc="-35" dirty="0">
                <a:cs typeface="Gill Sans MT"/>
              </a:rPr>
              <a:t> </a:t>
            </a:r>
            <a:r>
              <a:rPr lang="en-US" sz="2200" spc="50" dirty="0">
                <a:cs typeface="Gill Sans MT"/>
              </a:rPr>
              <a:t>pink</a:t>
            </a:r>
            <a:r>
              <a:rPr lang="en-US" sz="2200" spc="-40" dirty="0">
                <a:cs typeface="Gill Sans MT"/>
              </a:rPr>
              <a:t> </a:t>
            </a:r>
            <a:r>
              <a:rPr lang="en-US" sz="2200" spc="-10" dirty="0">
                <a:cs typeface="Gill Sans MT"/>
              </a:rPr>
              <a:t>eye,</a:t>
            </a:r>
            <a:r>
              <a:rPr lang="en-US" sz="2200" spc="-35" dirty="0">
                <a:cs typeface="Gill Sans MT"/>
              </a:rPr>
              <a:t> </a:t>
            </a:r>
            <a:r>
              <a:rPr lang="en-US" sz="2200" spc="15" dirty="0">
                <a:cs typeface="Gill Sans MT"/>
              </a:rPr>
              <a:t>bladder</a:t>
            </a:r>
            <a:r>
              <a:rPr lang="en-US" sz="2200" spc="-35" dirty="0">
                <a:cs typeface="Gill Sans MT"/>
              </a:rPr>
              <a:t> </a:t>
            </a:r>
            <a:r>
              <a:rPr lang="en-US" sz="2200" spc="20" dirty="0">
                <a:cs typeface="Gill Sans MT"/>
              </a:rPr>
              <a:t>infections,</a:t>
            </a:r>
            <a:r>
              <a:rPr lang="en-US" sz="2200" spc="-40" dirty="0">
                <a:cs typeface="Gill Sans MT"/>
              </a:rPr>
              <a:t> </a:t>
            </a:r>
            <a:r>
              <a:rPr lang="en-US" sz="2200" spc="30" dirty="0">
                <a:cs typeface="Gill Sans MT"/>
              </a:rPr>
              <a:t>a</a:t>
            </a:r>
            <a:r>
              <a:rPr lang="en-US" sz="2200" spc="-35" dirty="0">
                <a:cs typeface="Gill Sans MT"/>
              </a:rPr>
              <a:t> </a:t>
            </a:r>
            <a:r>
              <a:rPr lang="en-US" sz="2200" spc="-20" dirty="0">
                <a:cs typeface="Gill Sans MT"/>
              </a:rPr>
              <a:t>sore</a:t>
            </a:r>
            <a:r>
              <a:rPr lang="en-US" sz="2200" spc="-40" dirty="0">
                <a:cs typeface="Gill Sans MT"/>
              </a:rPr>
              <a:t> </a:t>
            </a:r>
            <a:r>
              <a:rPr lang="en-US" sz="2200" dirty="0">
                <a:cs typeface="Gill Sans MT"/>
              </a:rPr>
              <a:t>throat, </a:t>
            </a:r>
            <a:r>
              <a:rPr lang="en-US" sz="2200" spc="-5" dirty="0">
                <a:cs typeface="Gill Sans MT"/>
              </a:rPr>
              <a:t>etc., </a:t>
            </a:r>
            <a:r>
              <a:rPr lang="en-US" sz="2200" spc="45" dirty="0">
                <a:cs typeface="Gill Sans MT"/>
              </a:rPr>
              <a:t>using </a:t>
            </a:r>
            <a:r>
              <a:rPr lang="en-US" sz="2200" spc="30" dirty="0">
                <a:cs typeface="Gill Sans MT"/>
              </a:rPr>
              <a:t>a </a:t>
            </a:r>
            <a:r>
              <a:rPr lang="en-US" sz="2200" spc="-5" dirty="0">
                <a:cs typeface="Gill Sans MT"/>
              </a:rPr>
              <a:t>lower-cost </a:t>
            </a:r>
            <a:r>
              <a:rPr lang="en-US" sz="2200" spc="10" dirty="0">
                <a:cs typeface="Gill Sans MT"/>
              </a:rPr>
              <a:t>alternative </a:t>
            </a:r>
            <a:r>
              <a:rPr lang="en-US" sz="2200" spc="5" dirty="0">
                <a:cs typeface="Gill Sans MT"/>
              </a:rPr>
              <a:t>for </a:t>
            </a:r>
            <a:r>
              <a:rPr lang="en-US" sz="2200" spc="-5" dirty="0">
                <a:cs typeface="Gill Sans MT"/>
              </a:rPr>
              <a:t>care </a:t>
            </a:r>
            <a:r>
              <a:rPr lang="en-US" sz="2200" spc="25" dirty="0">
                <a:cs typeface="Gill Sans MT"/>
              </a:rPr>
              <a:t>like </a:t>
            </a:r>
            <a:r>
              <a:rPr lang="en-US" sz="2200" spc="10" dirty="0">
                <a:cs typeface="Gill Sans MT"/>
              </a:rPr>
              <a:t>retail </a:t>
            </a:r>
            <a:r>
              <a:rPr lang="en-US" sz="2200" spc="-5" dirty="0">
                <a:cs typeface="Gill Sans MT"/>
              </a:rPr>
              <a:t>care </a:t>
            </a:r>
            <a:r>
              <a:rPr lang="en-US" sz="2200" spc="30" dirty="0">
                <a:cs typeface="Gill Sans MT"/>
              </a:rPr>
              <a:t>clinics and </a:t>
            </a:r>
            <a:r>
              <a:rPr lang="en-US" sz="2200" spc="15" dirty="0">
                <a:cs typeface="Gill Sans MT"/>
              </a:rPr>
              <a:t>urgent </a:t>
            </a:r>
            <a:r>
              <a:rPr lang="en-US" sz="2200" spc="-5" dirty="0">
                <a:cs typeface="Gill Sans MT"/>
              </a:rPr>
              <a:t>care </a:t>
            </a:r>
            <a:r>
              <a:rPr lang="en-US" sz="2200" spc="-10" dirty="0">
                <a:cs typeface="Gill Sans MT"/>
              </a:rPr>
              <a:t>centers </a:t>
            </a:r>
            <a:r>
              <a:rPr lang="en-US" sz="2200" spc="10" dirty="0">
                <a:cs typeface="Gill Sans MT"/>
              </a:rPr>
              <a:t>as </a:t>
            </a:r>
            <a:r>
              <a:rPr lang="en-US" sz="2200" spc="5" dirty="0">
                <a:cs typeface="Gill Sans MT"/>
              </a:rPr>
              <a:t>opposed </a:t>
            </a:r>
            <a:r>
              <a:rPr lang="en-US" sz="2200" spc="-20" dirty="0">
                <a:cs typeface="Gill Sans MT"/>
              </a:rPr>
              <a:t>to </a:t>
            </a:r>
            <a:r>
              <a:rPr lang="en-US" sz="2200" dirty="0">
                <a:cs typeface="Gill Sans MT"/>
              </a:rPr>
              <a:t>the </a:t>
            </a:r>
            <a:r>
              <a:rPr lang="en-US" sz="2200" spc="10" dirty="0">
                <a:cs typeface="Gill Sans MT"/>
              </a:rPr>
              <a:t>emergency </a:t>
            </a:r>
            <a:r>
              <a:rPr lang="en-US" sz="2200" spc="5" dirty="0">
                <a:cs typeface="Gill Sans MT"/>
              </a:rPr>
              <a:t>room will save you </a:t>
            </a:r>
            <a:r>
              <a:rPr lang="en-US" sz="2200" spc="20" dirty="0">
                <a:cs typeface="Gill Sans MT"/>
              </a:rPr>
              <a:t>time </a:t>
            </a:r>
            <a:r>
              <a:rPr lang="en-US" sz="2200" spc="45" dirty="0">
                <a:cs typeface="Gill Sans MT"/>
              </a:rPr>
              <a:t>and </a:t>
            </a:r>
            <a:r>
              <a:rPr lang="en-US" sz="2200" spc="25" dirty="0">
                <a:cs typeface="Gill Sans MT"/>
              </a:rPr>
              <a:t>money. </a:t>
            </a:r>
          </a:p>
          <a:p>
            <a:pPr>
              <a:buClr>
                <a:srgbClr val="CD0920"/>
              </a:buClr>
              <a:defRPr/>
            </a:pPr>
            <a:r>
              <a:rPr lang="en-US" sz="2200" spc="85" dirty="0">
                <a:cs typeface="Gill Sans MT"/>
              </a:rPr>
              <a:t>If </a:t>
            </a:r>
            <a:r>
              <a:rPr lang="en-US" sz="2200" spc="25" dirty="0">
                <a:cs typeface="Gill Sans MT"/>
              </a:rPr>
              <a:t>you </a:t>
            </a:r>
            <a:r>
              <a:rPr lang="en-US" sz="2200" spc="5" dirty="0">
                <a:cs typeface="Gill Sans MT"/>
              </a:rPr>
              <a:t>need </a:t>
            </a:r>
            <a:r>
              <a:rPr lang="en-US" sz="2200" spc="-20" dirty="0">
                <a:cs typeface="Gill Sans MT"/>
              </a:rPr>
              <a:t>to </a:t>
            </a:r>
            <a:r>
              <a:rPr lang="en-US" sz="2200" dirty="0">
                <a:cs typeface="Gill Sans MT"/>
              </a:rPr>
              <a:t>use </a:t>
            </a:r>
            <a:r>
              <a:rPr lang="en-US" sz="2200" spc="50" dirty="0">
                <a:cs typeface="Gill Sans MT"/>
              </a:rPr>
              <a:t>an </a:t>
            </a:r>
            <a:r>
              <a:rPr lang="en-US" sz="2200" spc="10" dirty="0">
                <a:cs typeface="Gill Sans MT"/>
              </a:rPr>
              <a:t>emergency </a:t>
            </a:r>
            <a:r>
              <a:rPr lang="en-US" sz="2200" spc="-280" dirty="0">
                <a:cs typeface="Gill Sans MT"/>
              </a:rPr>
              <a:t> </a:t>
            </a:r>
            <a:r>
              <a:rPr lang="en-US" sz="2200" spc="5" dirty="0">
                <a:cs typeface="Gill Sans MT"/>
              </a:rPr>
              <a:t>room for </a:t>
            </a:r>
            <a:r>
              <a:rPr lang="en-US" sz="2200" spc="30" dirty="0">
                <a:cs typeface="Gill Sans MT"/>
              </a:rPr>
              <a:t>a </a:t>
            </a:r>
            <a:r>
              <a:rPr lang="en-US" sz="2200" spc="-5" dirty="0">
                <a:cs typeface="Gill Sans MT"/>
              </a:rPr>
              <a:t>true </a:t>
            </a:r>
            <a:r>
              <a:rPr lang="en-US" sz="2200" spc="10" dirty="0">
                <a:cs typeface="Gill Sans MT"/>
              </a:rPr>
              <a:t>emergency, </a:t>
            </a:r>
            <a:r>
              <a:rPr lang="en-US" sz="2200" dirty="0">
                <a:cs typeface="Gill Sans MT"/>
              </a:rPr>
              <a:t>services rendered </a:t>
            </a:r>
            <a:r>
              <a:rPr lang="en-US" sz="2200" spc="-10" dirty="0">
                <a:cs typeface="Gill Sans MT"/>
              </a:rPr>
              <a:t>are treated </a:t>
            </a:r>
            <a:r>
              <a:rPr lang="en-US" sz="2200" spc="10" dirty="0">
                <a:cs typeface="Gill Sans MT"/>
              </a:rPr>
              <a:t>as </a:t>
            </a:r>
            <a:r>
              <a:rPr lang="en-US" sz="2200" spc="15" dirty="0">
                <a:cs typeface="Gill Sans MT"/>
              </a:rPr>
              <a:t>in-network </a:t>
            </a:r>
            <a:r>
              <a:rPr lang="en-US" sz="2200" spc="10" dirty="0">
                <a:cs typeface="Gill Sans MT"/>
              </a:rPr>
              <a:t>benefits; </a:t>
            </a:r>
            <a:r>
              <a:rPr lang="en-US" sz="2200" spc="-5" dirty="0">
                <a:cs typeface="Gill Sans MT"/>
              </a:rPr>
              <a:t>however, </a:t>
            </a:r>
            <a:r>
              <a:rPr lang="en-US" sz="2200" spc="45" dirty="0">
                <a:cs typeface="Gill Sans MT"/>
              </a:rPr>
              <a:t>any</a:t>
            </a:r>
            <a:r>
              <a:rPr lang="en-US" sz="2200" spc="-45" dirty="0">
                <a:cs typeface="Gill Sans MT"/>
              </a:rPr>
              <a:t> </a:t>
            </a:r>
            <a:r>
              <a:rPr lang="en-US" sz="2200" spc="25" dirty="0">
                <a:cs typeface="Gill Sans MT"/>
              </a:rPr>
              <a:t>follow-up</a:t>
            </a:r>
            <a:r>
              <a:rPr lang="en-US" sz="2200" spc="-40" dirty="0">
                <a:cs typeface="Gill Sans MT"/>
              </a:rPr>
              <a:t> </a:t>
            </a:r>
            <a:r>
              <a:rPr lang="en-US" sz="2200" spc="5" dirty="0">
                <a:cs typeface="Gill Sans MT"/>
              </a:rPr>
              <a:t>afterward</a:t>
            </a:r>
            <a:r>
              <a:rPr lang="en-US" sz="2200" spc="-40" dirty="0">
                <a:cs typeface="Gill Sans MT"/>
              </a:rPr>
              <a:t> </a:t>
            </a:r>
            <a:r>
              <a:rPr lang="en-US" sz="2200" spc="30" dirty="0">
                <a:cs typeface="Gill Sans MT"/>
              </a:rPr>
              <a:t>must</a:t>
            </a:r>
            <a:r>
              <a:rPr lang="en-US" sz="2200" spc="-40" dirty="0">
                <a:cs typeface="Gill Sans MT"/>
              </a:rPr>
              <a:t> </a:t>
            </a:r>
            <a:r>
              <a:rPr lang="en-US" sz="2200" spc="-5" dirty="0">
                <a:cs typeface="Gill Sans MT"/>
              </a:rPr>
              <a:t>be</a:t>
            </a:r>
            <a:r>
              <a:rPr lang="en-US" sz="2200" spc="-40" dirty="0">
                <a:cs typeface="Gill Sans MT"/>
              </a:rPr>
              <a:t> </a:t>
            </a:r>
            <a:r>
              <a:rPr lang="en-US" sz="2200" spc="10" dirty="0">
                <a:cs typeface="Gill Sans MT"/>
              </a:rPr>
              <a:t>done</a:t>
            </a:r>
            <a:r>
              <a:rPr lang="en-US" sz="2200" spc="-40" dirty="0">
                <a:cs typeface="Gill Sans MT"/>
              </a:rPr>
              <a:t> </a:t>
            </a:r>
            <a:r>
              <a:rPr lang="en-US" sz="2200" spc="15" dirty="0">
                <a:cs typeface="Gill Sans MT"/>
              </a:rPr>
              <a:t>in-network.</a:t>
            </a:r>
          </a:p>
          <a:p>
            <a:pPr>
              <a:buClr>
                <a:srgbClr val="CD0920"/>
              </a:buClr>
              <a:defRPr/>
            </a:pPr>
            <a:r>
              <a:rPr lang="en-US" sz="2200" spc="15" dirty="0">
                <a:cs typeface="Gill Sans MT"/>
              </a:rPr>
              <a:t>If you are </a:t>
            </a:r>
            <a:r>
              <a:rPr lang="en-US" sz="2200" spc="20" dirty="0">
                <a:cs typeface="Gill Sans MT"/>
              </a:rPr>
              <a:t>unsure </a:t>
            </a:r>
            <a:r>
              <a:rPr lang="en-US" sz="2200" spc="60" dirty="0">
                <a:cs typeface="Gill Sans MT"/>
              </a:rPr>
              <a:t>if </a:t>
            </a:r>
            <a:r>
              <a:rPr lang="en-US" sz="2200" spc="25" dirty="0">
                <a:cs typeface="Gill Sans MT"/>
              </a:rPr>
              <a:t>you should </a:t>
            </a:r>
            <a:r>
              <a:rPr lang="en-US" sz="2200" spc="20" dirty="0">
                <a:cs typeface="Gill Sans MT"/>
              </a:rPr>
              <a:t>go </a:t>
            </a:r>
            <a:r>
              <a:rPr lang="en-US" sz="2200" spc="-20" dirty="0">
                <a:cs typeface="Gill Sans MT"/>
              </a:rPr>
              <a:t>to </a:t>
            </a:r>
            <a:r>
              <a:rPr lang="en-US" sz="2200" dirty="0">
                <a:cs typeface="Gill Sans MT"/>
              </a:rPr>
              <a:t>the </a:t>
            </a:r>
            <a:r>
              <a:rPr lang="en-US" sz="2200" spc="10" dirty="0">
                <a:cs typeface="Gill Sans MT"/>
              </a:rPr>
              <a:t>emergency </a:t>
            </a:r>
            <a:r>
              <a:rPr lang="en-US" sz="2200" spc="5" dirty="0">
                <a:cs typeface="Gill Sans MT"/>
              </a:rPr>
              <a:t>room </a:t>
            </a:r>
            <a:r>
              <a:rPr lang="en-US" sz="2200" spc="-20" dirty="0">
                <a:cs typeface="Gill Sans MT"/>
              </a:rPr>
              <a:t>or </a:t>
            </a:r>
            <a:r>
              <a:rPr lang="en-US" sz="2200" spc="15" dirty="0">
                <a:cs typeface="Gill Sans MT"/>
              </a:rPr>
              <a:t>urgent </a:t>
            </a:r>
            <a:r>
              <a:rPr lang="en-US" sz="2200" spc="-5" dirty="0">
                <a:cs typeface="Gill Sans MT"/>
              </a:rPr>
              <a:t>care, </a:t>
            </a:r>
            <a:r>
              <a:rPr lang="en-US" sz="2200" spc="30" dirty="0">
                <a:cs typeface="Gill Sans MT"/>
              </a:rPr>
              <a:t>call </a:t>
            </a:r>
            <a:r>
              <a:rPr lang="en-US" sz="2200" spc="40" dirty="0">
                <a:cs typeface="Gill Sans MT"/>
              </a:rPr>
              <a:t>Medical Mutual’s </a:t>
            </a:r>
            <a:r>
              <a:rPr lang="en-US" sz="2200" spc="-5" dirty="0">
                <a:cs typeface="Gill Sans MT"/>
              </a:rPr>
              <a:t>Nurse </a:t>
            </a:r>
            <a:r>
              <a:rPr lang="en-US" sz="2200" spc="40" dirty="0">
                <a:cs typeface="Gill Sans MT"/>
              </a:rPr>
              <a:t>Line </a:t>
            </a:r>
            <a:r>
              <a:rPr lang="en-US" sz="2200" spc="5" dirty="0">
                <a:cs typeface="Gill Sans MT"/>
              </a:rPr>
              <a:t>at (888) 912-0636 (this number also appears on the back of your medical ID card). </a:t>
            </a:r>
            <a:r>
              <a:rPr lang="en-US" sz="2200" spc="20" dirty="0">
                <a:cs typeface="Gill Sans MT"/>
              </a:rPr>
              <a:t>It’s </a:t>
            </a:r>
            <a:r>
              <a:rPr lang="en-US" sz="2200" spc="15" dirty="0">
                <a:cs typeface="Gill Sans MT"/>
              </a:rPr>
              <a:t>staffed 24/7. </a:t>
            </a:r>
            <a:r>
              <a:rPr lang="en-US" sz="2200" spc="85" dirty="0">
                <a:cs typeface="Gill Sans MT"/>
              </a:rPr>
              <a:t>If </a:t>
            </a:r>
            <a:r>
              <a:rPr lang="en-US" sz="2200" dirty="0">
                <a:cs typeface="Gill Sans MT"/>
              </a:rPr>
              <a:t>the n</a:t>
            </a:r>
            <a:r>
              <a:rPr lang="en-US" sz="2200" spc="-5" dirty="0">
                <a:cs typeface="Gill Sans MT"/>
              </a:rPr>
              <a:t>urse </a:t>
            </a:r>
            <a:r>
              <a:rPr lang="en-US" sz="2200" spc="5" dirty="0">
                <a:cs typeface="Gill Sans MT"/>
              </a:rPr>
              <a:t>tells </a:t>
            </a:r>
            <a:r>
              <a:rPr lang="en-US" sz="2200" spc="25" dirty="0">
                <a:cs typeface="Gill Sans MT"/>
              </a:rPr>
              <a:t>you </a:t>
            </a:r>
            <a:r>
              <a:rPr lang="en-US" sz="2200" spc="-20" dirty="0">
                <a:cs typeface="Gill Sans MT"/>
              </a:rPr>
              <a:t>to </a:t>
            </a:r>
            <a:r>
              <a:rPr lang="en-US" sz="2200" spc="20" dirty="0">
                <a:cs typeface="Gill Sans MT"/>
              </a:rPr>
              <a:t>go </a:t>
            </a:r>
            <a:r>
              <a:rPr lang="en-US" sz="2200" spc="-20" dirty="0">
                <a:cs typeface="Gill Sans MT"/>
              </a:rPr>
              <a:t>to</a:t>
            </a:r>
            <a:r>
              <a:rPr lang="en-US" sz="2200" spc="-45" dirty="0">
                <a:cs typeface="Gill Sans MT"/>
              </a:rPr>
              <a:t> </a:t>
            </a:r>
            <a:r>
              <a:rPr lang="en-US" sz="2200" dirty="0">
                <a:cs typeface="Gill Sans MT"/>
              </a:rPr>
              <a:t>the</a:t>
            </a:r>
            <a:r>
              <a:rPr lang="en-US" sz="2200" spc="-40" dirty="0">
                <a:cs typeface="Gill Sans MT"/>
              </a:rPr>
              <a:t> </a:t>
            </a:r>
            <a:r>
              <a:rPr lang="en-US" sz="2200" spc="10" dirty="0">
                <a:cs typeface="Gill Sans MT"/>
              </a:rPr>
              <a:t>emergency</a:t>
            </a:r>
            <a:r>
              <a:rPr lang="en-US" sz="2200" spc="-40" dirty="0">
                <a:cs typeface="Gill Sans MT"/>
              </a:rPr>
              <a:t> </a:t>
            </a:r>
            <a:r>
              <a:rPr lang="en-US" sz="2200" spc="5" dirty="0">
                <a:cs typeface="Gill Sans MT"/>
              </a:rPr>
              <a:t>room,</a:t>
            </a:r>
            <a:r>
              <a:rPr lang="en-US" sz="2200" spc="-40" dirty="0">
                <a:cs typeface="Gill Sans MT"/>
              </a:rPr>
              <a:t> </a:t>
            </a:r>
            <a:r>
              <a:rPr lang="en-US" sz="2200" spc="15" dirty="0">
                <a:cs typeface="Gill Sans MT"/>
              </a:rPr>
              <a:t>then</a:t>
            </a:r>
            <a:r>
              <a:rPr lang="en-US" sz="2200" spc="-40" dirty="0">
                <a:cs typeface="Gill Sans MT"/>
              </a:rPr>
              <a:t> </a:t>
            </a:r>
            <a:r>
              <a:rPr lang="en-US" sz="2200" spc="15" dirty="0">
                <a:cs typeface="Gill Sans MT"/>
              </a:rPr>
              <a:t>your</a:t>
            </a:r>
            <a:r>
              <a:rPr lang="en-US" sz="2200" spc="-40" dirty="0">
                <a:cs typeface="Gill Sans MT"/>
              </a:rPr>
              <a:t> </a:t>
            </a:r>
            <a:r>
              <a:rPr lang="en-US" sz="2200" spc="25" dirty="0">
                <a:cs typeface="Gill Sans MT"/>
              </a:rPr>
              <a:t>visit</a:t>
            </a:r>
            <a:r>
              <a:rPr lang="en-US" sz="2200" spc="-40" dirty="0">
                <a:cs typeface="Gill Sans MT"/>
              </a:rPr>
              <a:t> </a:t>
            </a:r>
            <a:r>
              <a:rPr lang="en-US" sz="2200" spc="35" dirty="0">
                <a:cs typeface="Gill Sans MT"/>
              </a:rPr>
              <a:t>will</a:t>
            </a:r>
            <a:r>
              <a:rPr lang="en-US" sz="2200" spc="-40" dirty="0">
                <a:cs typeface="Gill Sans MT"/>
              </a:rPr>
              <a:t> </a:t>
            </a:r>
            <a:r>
              <a:rPr lang="en-US" sz="2200" spc="-5" dirty="0">
                <a:cs typeface="Gill Sans MT"/>
              </a:rPr>
              <a:t>be</a:t>
            </a:r>
            <a:r>
              <a:rPr lang="en-US" sz="2200" spc="-40" dirty="0">
                <a:cs typeface="Gill Sans MT"/>
              </a:rPr>
              <a:t> </a:t>
            </a:r>
            <a:r>
              <a:rPr lang="en-US" sz="2200" spc="-5" dirty="0">
                <a:cs typeface="Gill Sans MT"/>
              </a:rPr>
              <a:t>covered</a:t>
            </a:r>
            <a:r>
              <a:rPr lang="en-US" sz="2200" spc="-40" dirty="0">
                <a:cs typeface="Gill Sans MT"/>
              </a:rPr>
              <a:t> </a:t>
            </a:r>
            <a:r>
              <a:rPr lang="en-US" sz="2200" spc="5" dirty="0">
                <a:cs typeface="Gill Sans MT"/>
              </a:rPr>
              <a:t>at</a:t>
            </a:r>
            <a:r>
              <a:rPr lang="en-US" sz="2200" spc="-40" dirty="0">
                <a:cs typeface="Gill Sans MT"/>
              </a:rPr>
              <a:t> </a:t>
            </a:r>
            <a:r>
              <a:rPr lang="en-US" sz="2200" dirty="0">
                <a:cs typeface="Gill Sans MT"/>
              </a:rPr>
              <a:t>the</a:t>
            </a:r>
            <a:r>
              <a:rPr lang="en-US" sz="2200" spc="-40" dirty="0">
                <a:cs typeface="Gill Sans MT"/>
              </a:rPr>
              <a:t> </a:t>
            </a:r>
            <a:r>
              <a:rPr lang="en-US" sz="2200" spc="-5" dirty="0">
                <a:cs typeface="Gill Sans MT"/>
              </a:rPr>
              <a:t>true</a:t>
            </a:r>
            <a:r>
              <a:rPr lang="en-US" sz="2200" spc="-40" dirty="0">
                <a:cs typeface="Gill Sans MT"/>
              </a:rPr>
              <a:t> </a:t>
            </a:r>
            <a:r>
              <a:rPr lang="en-US" sz="2200" spc="10" dirty="0">
                <a:cs typeface="Gill Sans MT"/>
              </a:rPr>
              <a:t>emergency</a:t>
            </a:r>
            <a:r>
              <a:rPr lang="en-US" sz="2200" spc="-40" dirty="0">
                <a:cs typeface="Gill Sans MT"/>
              </a:rPr>
              <a:t> </a:t>
            </a:r>
            <a:r>
              <a:rPr lang="en-US" sz="2200" spc="15" dirty="0">
                <a:cs typeface="Gill Sans MT"/>
              </a:rPr>
              <a:t>benefit</a:t>
            </a:r>
            <a:r>
              <a:rPr lang="en-US" sz="2200" spc="-40" dirty="0">
                <a:cs typeface="Gill Sans MT"/>
              </a:rPr>
              <a:t> </a:t>
            </a:r>
            <a:r>
              <a:rPr lang="en-US" sz="2200" spc="10" dirty="0">
                <a:cs typeface="Gill Sans MT"/>
              </a:rPr>
              <a:t>level.</a:t>
            </a:r>
            <a:r>
              <a:rPr lang="en-US" sz="2200" dirty="0">
                <a:cs typeface="Arial Bold" pitchFamily="34" charset="0"/>
              </a:rPr>
              <a:t> </a:t>
            </a:r>
          </a:p>
        </p:txBody>
      </p:sp>
      <p:sp>
        <p:nvSpPr>
          <p:cNvPr id="17" name="Text Placeholder 3">
            <a:extLst>
              <a:ext uri="{FF2B5EF4-FFF2-40B4-BE49-F238E27FC236}">
                <a16:creationId xmlns:a16="http://schemas.microsoft.com/office/drawing/2014/main" id="{C3555AC2-356B-419F-B884-09F44C0C5F7A}"/>
              </a:ext>
            </a:extLst>
          </p:cNvPr>
          <p:cNvSpPr txBox="1">
            <a:spLocks/>
          </p:cNvSpPr>
          <p:nvPr/>
        </p:nvSpPr>
        <p:spPr>
          <a:xfrm>
            <a:off x="2095500" y="4975087"/>
            <a:ext cx="7829550" cy="500449"/>
          </a:xfrm>
          <a:prstGeom prst="rect">
            <a:avLst/>
          </a:prstGeom>
        </p:spPr>
        <p:txBody>
          <a:bodyPr vert="horz"/>
          <a:lstStyle>
            <a:lvl1pPr marL="0" indent="0" algn="l" defTabSz="457200" rtl="0" eaLnBrk="1" latinLnBrk="0" hangingPunct="1">
              <a:lnSpc>
                <a:spcPts val="2100"/>
              </a:lnSpc>
              <a:spcBef>
                <a:spcPts val="900"/>
              </a:spcBef>
              <a:spcAft>
                <a:spcPts val="300"/>
              </a:spcAft>
              <a:buClr>
                <a:schemeClr val="bg1"/>
              </a:buClr>
              <a:buSzPct val="25000"/>
              <a:buFont typeface="Arial"/>
              <a:buChar char="•"/>
              <a:defRPr sz="1500" b="1" i="0" kern="1200">
                <a:solidFill>
                  <a:schemeClr val="tx1"/>
                </a:solidFill>
                <a:latin typeface="Arial Narrow"/>
                <a:ea typeface="+mn-ea"/>
                <a:cs typeface="+mn-cs"/>
              </a:defRPr>
            </a:lvl1pPr>
            <a:lvl2pPr marL="342900" indent="-225425" algn="l" defTabSz="457200" rtl="0" eaLnBrk="1" latinLnBrk="0" hangingPunct="1">
              <a:lnSpc>
                <a:spcPts val="1800"/>
              </a:lnSpc>
              <a:spcBef>
                <a:spcPts val="0"/>
              </a:spcBef>
              <a:spcAft>
                <a:spcPts val="300"/>
              </a:spcAft>
              <a:buSzPct val="100000"/>
              <a:buFont typeface="Wingdings" charset="2"/>
              <a:buChar char="§"/>
              <a:defRPr sz="1500" kern="1200">
                <a:solidFill>
                  <a:schemeClr val="tx1"/>
                </a:solidFill>
                <a:latin typeface="Arial Narrow"/>
                <a:ea typeface="+mn-ea"/>
                <a:cs typeface="+mn-cs"/>
              </a:defRPr>
            </a:lvl2pPr>
            <a:lvl3pPr marL="569913" indent="-227013" algn="l" defTabSz="457200" rtl="0" eaLnBrk="1" latinLnBrk="0" hangingPunct="1">
              <a:lnSpc>
                <a:spcPts val="1500"/>
              </a:lnSpc>
              <a:spcBef>
                <a:spcPts val="0"/>
              </a:spcBef>
              <a:spcAft>
                <a:spcPts val="300"/>
              </a:spcAft>
              <a:buSzPct val="100000"/>
              <a:buFont typeface="Lucida Grande"/>
              <a:buChar char="–"/>
              <a:defRPr sz="1200" kern="1200">
                <a:solidFill>
                  <a:schemeClr val="tx1"/>
                </a:solidFill>
                <a:latin typeface="Arial Narrow"/>
                <a:ea typeface="+mn-ea"/>
                <a:cs typeface="+mn-cs"/>
              </a:defRPr>
            </a:lvl3pPr>
            <a:lvl4pPr marL="741363" indent="-171450" algn="l" defTabSz="457200" rtl="0" eaLnBrk="1" latinLnBrk="0" hangingPunct="1">
              <a:lnSpc>
                <a:spcPts val="1200"/>
              </a:lnSpc>
              <a:spcBef>
                <a:spcPts val="0"/>
              </a:spcBef>
              <a:buSzPct val="100000"/>
              <a:buFont typeface="Wingdings" charset="2"/>
              <a:buChar char="§"/>
              <a:defRPr sz="1000" kern="1200">
                <a:solidFill>
                  <a:schemeClr val="tx1"/>
                </a:solidFill>
                <a:latin typeface="Arial Narrow"/>
                <a:ea typeface="+mn-ea"/>
                <a:cs typeface="+mn-cs"/>
              </a:defRPr>
            </a:lvl4pPr>
            <a:lvl5pPr marL="1146175" indent="-233363" algn="l" defTabSz="457200" rtl="0" eaLnBrk="1" latinLnBrk="0" hangingPunct="1">
              <a:lnSpc>
                <a:spcPts val="1200"/>
              </a:lnSpc>
              <a:spcBef>
                <a:spcPts val="0"/>
              </a:spcBef>
              <a:buFont typeface="Arial"/>
              <a:buChar char="»"/>
              <a:defRPr sz="1000" kern="1200">
                <a:solidFill>
                  <a:schemeClr val="tx1"/>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lnSpc>
                <a:spcPct val="100000"/>
              </a:lnSpc>
              <a:spcBef>
                <a:spcPts val="600"/>
              </a:spcBef>
              <a:spcAft>
                <a:spcPts val="0"/>
              </a:spcAft>
            </a:pPr>
            <a:r>
              <a:rPr lang="en-US" sz="2000" dirty="0">
                <a:solidFill>
                  <a:srgbClr val="CD0920"/>
                </a:solidFill>
                <a:latin typeface="+mn-lt"/>
              </a:rPr>
              <a:t>If you have chest pain, shortness of breath, dizziness, a severe headache, broken bone or other serious problems, please go to the nearest emergency department or dial 911.</a:t>
            </a:r>
          </a:p>
        </p:txBody>
      </p:sp>
    </p:spTree>
    <p:extLst>
      <p:ext uri="{BB962C8B-B14F-4D97-AF65-F5344CB8AC3E}">
        <p14:creationId xmlns:p14="http://schemas.microsoft.com/office/powerpoint/2010/main" val="294223013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676400" y="9144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b="0" dirty="0">
              <a:solidFill>
                <a:schemeClr val="tx1"/>
              </a:solidFill>
              <a:latin typeface="Arial" panose="020B0604020202020204" pitchFamily="34" charset="0"/>
              <a:ea typeface="ＭＳ Ｐゴシック" pitchFamily="34" charset="-128"/>
              <a:cs typeface="Arial" charset="0"/>
            </a:endParaRPr>
          </a:p>
        </p:txBody>
      </p:sp>
      <p:sp>
        <p:nvSpPr>
          <p:cNvPr id="13" name="Content Placeholder 2"/>
          <p:cNvSpPr txBox="1">
            <a:spLocks/>
          </p:cNvSpPr>
          <p:nvPr/>
        </p:nvSpPr>
        <p:spPr>
          <a:xfrm>
            <a:off x="1828800"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5" name="Content Placeholder 2"/>
          <p:cNvSpPr txBox="1">
            <a:spLocks/>
          </p:cNvSpPr>
          <p:nvPr/>
        </p:nvSpPr>
        <p:spPr>
          <a:xfrm>
            <a:off x="1806222" y="1086515"/>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rgbClr val="FF0000"/>
              </a:solidFill>
              <a:latin typeface="Arial" panose="020B0604020202020204" pitchFamily="34" charset="0"/>
              <a:ea typeface="ＭＳ Ｐゴシック" pitchFamily="34" charset="-128"/>
              <a:cs typeface="Arial" charset="0"/>
            </a:endParaRPr>
          </a:p>
        </p:txBody>
      </p:sp>
      <p:sp>
        <p:nvSpPr>
          <p:cNvPr id="11" name="Content Placeholder 2"/>
          <p:cNvSpPr txBox="1">
            <a:spLocks/>
          </p:cNvSpPr>
          <p:nvPr/>
        </p:nvSpPr>
        <p:spPr>
          <a:xfrm>
            <a:off x="1809044"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2" indent="0">
              <a:buClr>
                <a:schemeClr val="tx2"/>
              </a:buClr>
              <a:buNone/>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4" name="Text Placeholder 1">
            <a:extLst>
              <a:ext uri="{FF2B5EF4-FFF2-40B4-BE49-F238E27FC236}">
                <a16:creationId xmlns:a16="http://schemas.microsoft.com/office/drawing/2014/main" id="{1770F9DF-48AE-4F41-B48F-AC55456DBE38}"/>
              </a:ext>
            </a:extLst>
          </p:cNvPr>
          <p:cNvSpPr txBox="1">
            <a:spLocks/>
          </p:cNvSpPr>
          <p:nvPr/>
        </p:nvSpPr>
        <p:spPr>
          <a:xfrm>
            <a:off x="860778" y="1163660"/>
            <a:ext cx="9749767" cy="463550"/>
          </a:xfrm>
          <a:prstGeom prst="rect">
            <a:avLst/>
          </a:prstGeom>
        </p:spPr>
        <p:txBody>
          <a:bodyPr>
            <a:norm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buNone/>
            </a:pPr>
            <a:r>
              <a:rPr lang="en-US" b="1" dirty="0"/>
              <a:t> </a:t>
            </a:r>
          </a:p>
        </p:txBody>
      </p:sp>
      <p:sp>
        <p:nvSpPr>
          <p:cNvPr id="12" name="Title 5">
            <a:extLst>
              <a:ext uri="{FF2B5EF4-FFF2-40B4-BE49-F238E27FC236}">
                <a16:creationId xmlns:a16="http://schemas.microsoft.com/office/drawing/2014/main" id="{4504F18C-0479-43E3-B638-A7D6B7DC5395}"/>
              </a:ext>
            </a:extLst>
          </p:cNvPr>
          <p:cNvSpPr>
            <a:spLocks noGrp="1"/>
          </p:cNvSpPr>
          <p:nvPr>
            <p:ph type="title"/>
          </p:nvPr>
        </p:nvSpPr>
        <p:spPr>
          <a:xfrm>
            <a:off x="815622" y="129289"/>
            <a:ext cx="10515600" cy="1159347"/>
          </a:xfrm>
        </p:spPr>
        <p:txBody>
          <a:bodyPr>
            <a:normAutofit/>
          </a:bodyPr>
          <a:lstStyle/>
          <a:p>
            <a:r>
              <a:rPr lang="en-US" dirty="0"/>
              <a:t>Cleveland Clinic Express Care Online</a:t>
            </a:r>
          </a:p>
        </p:txBody>
      </p:sp>
      <p:sp>
        <p:nvSpPr>
          <p:cNvPr id="9" name="Content Placeholder 6">
            <a:extLst>
              <a:ext uri="{FF2B5EF4-FFF2-40B4-BE49-F238E27FC236}">
                <a16:creationId xmlns:a16="http://schemas.microsoft.com/office/drawing/2014/main" id="{D3D8A79E-3655-4965-B971-8F09CC7955B6}"/>
              </a:ext>
            </a:extLst>
          </p:cNvPr>
          <p:cNvSpPr txBox="1">
            <a:spLocks/>
          </p:cNvSpPr>
          <p:nvPr/>
        </p:nvSpPr>
        <p:spPr>
          <a:xfrm>
            <a:off x="873600" y="1704355"/>
            <a:ext cx="10399643" cy="3729845"/>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dirty="0"/>
          </a:p>
        </p:txBody>
      </p:sp>
      <p:graphicFrame>
        <p:nvGraphicFramePr>
          <p:cNvPr id="10" name="Diagram 9">
            <a:extLst>
              <a:ext uri="{FF2B5EF4-FFF2-40B4-BE49-F238E27FC236}">
                <a16:creationId xmlns:a16="http://schemas.microsoft.com/office/drawing/2014/main" id="{33DE1EB6-2BCE-4BB9-BDCA-A0F7B653DC8D}"/>
              </a:ext>
            </a:extLst>
          </p:cNvPr>
          <p:cNvGraphicFramePr/>
          <p:nvPr>
            <p:extLst>
              <p:ext uri="{D42A27DB-BD31-4B8C-83A1-F6EECF244321}">
                <p14:modId xmlns:p14="http://schemas.microsoft.com/office/powerpoint/2010/main" val="364416813"/>
              </p:ext>
            </p:extLst>
          </p:nvPr>
        </p:nvGraphicFramePr>
        <p:xfrm>
          <a:off x="2056672" y="2009667"/>
          <a:ext cx="7943850" cy="33593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Text Placeholder 3">
            <a:extLst>
              <a:ext uri="{FF2B5EF4-FFF2-40B4-BE49-F238E27FC236}">
                <a16:creationId xmlns:a16="http://schemas.microsoft.com/office/drawing/2014/main" id="{DFA9BB84-729E-450F-A81B-06CCFE4A25B7}"/>
              </a:ext>
            </a:extLst>
          </p:cNvPr>
          <p:cNvSpPr txBox="1">
            <a:spLocks/>
          </p:cNvSpPr>
          <p:nvPr/>
        </p:nvSpPr>
        <p:spPr>
          <a:xfrm>
            <a:off x="918757" y="1143000"/>
            <a:ext cx="10794272" cy="713232"/>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defRPr/>
            </a:pPr>
            <a:r>
              <a:rPr lang="en-US" sz="2200" dirty="0">
                <a:cs typeface="Arial Bold" pitchFamily="34" charset="0"/>
              </a:rPr>
              <a:t>Express Care Online allows video conferencing with a physician through a mobile app or on your computer. You can receive treatment for the following conditions: </a:t>
            </a:r>
          </a:p>
        </p:txBody>
      </p:sp>
      <p:sp>
        <p:nvSpPr>
          <p:cNvPr id="18" name="Text Placeholder 3">
            <a:extLst>
              <a:ext uri="{FF2B5EF4-FFF2-40B4-BE49-F238E27FC236}">
                <a16:creationId xmlns:a16="http://schemas.microsoft.com/office/drawing/2014/main" id="{A56ED3FB-67F9-4AF3-8F61-F08D892A198E}"/>
              </a:ext>
            </a:extLst>
          </p:cNvPr>
          <p:cNvSpPr txBox="1">
            <a:spLocks/>
          </p:cNvSpPr>
          <p:nvPr/>
        </p:nvSpPr>
        <p:spPr>
          <a:xfrm>
            <a:off x="2095500" y="5257399"/>
            <a:ext cx="7829550" cy="500449"/>
          </a:xfrm>
          <a:prstGeom prst="rect">
            <a:avLst/>
          </a:prstGeom>
        </p:spPr>
        <p:txBody>
          <a:bodyPr vert="horz"/>
          <a:lstStyle>
            <a:lvl1pPr marL="0" indent="0" algn="l" defTabSz="457200" rtl="0" eaLnBrk="1" latinLnBrk="0" hangingPunct="1">
              <a:lnSpc>
                <a:spcPts val="2100"/>
              </a:lnSpc>
              <a:spcBef>
                <a:spcPts val="900"/>
              </a:spcBef>
              <a:spcAft>
                <a:spcPts val="300"/>
              </a:spcAft>
              <a:buClr>
                <a:schemeClr val="bg1"/>
              </a:buClr>
              <a:buSzPct val="25000"/>
              <a:buFont typeface="Arial"/>
              <a:buChar char="•"/>
              <a:defRPr sz="1500" b="1" i="0" kern="1200">
                <a:solidFill>
                  <a:schemeClr val="tx1"/>
                </a:solidFill>
                <a:latin typeface="Arial Narrow"/>
                <a:ea typeface="+mn-ea"/>
                <a:cs typeface="+mn-cs"/>
              </a:defRPr>
            </a:lvl1pPr>
            <a:lvl2pPr marL="342900" indent="-225425" algn="l" defTabSz="457200" rtl="0" eaLnBrk="1" latinLnBrk="0" hangingPunct="1">
              <a:lnSpc>
                <a:spcPts val="1800"/>
              </a:lnSpc>
              <a:spcBef>
                <a:spcPts val="0"/>
              </a:spcBef>
              <a:spcAft>
                <a:spcPts val="300"/>
              </a:spcAft>
              <a:buSzPct val="100000"/>
              <a:buFont typeface="Wingdings" charset="2"/>
              <a:buChar char="§"/>
              <a:defRPr sz="1500" kern="1200">
                <a:solidFill>
                  <a:schemeClr val="tx1"/>
                </a:solidFill>
                <a:latin typeface="Arial Narrow"/>
                <a:ea typeface="+mn-ea"/>
                <a:cs typeface="+mn-cs"/>
              </a:defRPr>
            </a:lvl2pPr>
            <a:lvl3pPr marL="569913" indent="-227013" algn="l" defTabSz="457200" rtl="0" eaLnBrk="1" latinLnBrk="0" hangingPunct="1">
              <a:lnSpc>
                <a:spcPts val="1500"/>
              </a:lnSpc>
              <a:spcBef>
                <a:spcPts val="0"/>
              </a:spcBef>
              <a:spcAft>
                <a:spcPts val="300"/>
              </a:spcAft>
              <a:buSzPct val="100000"/>
              <a:buFont typeface="Lucida Grande"/>
              <a:buChar char="–"/>
              <a:defRPr sz="1200" kern="1200">
                <a:solidFill>
                  <a:schemeClr val="tx1"/>
                </a:solidFill>
                <a:latin typeface="Arial Narrow"/>
                <a:ea typeface="+mn-ea"/>
                <a:cs typeface="+mn-cs"/>
              </a:defRPr>
            </a:lvl3pPr>
            <a:lvl4pPr marL="741363" indent="-171450" algn="l" defTabSz="457200" rtl="0" eaLnBrk="1" latinLnBrk="0" hangingPunct="1">
              <a:lnSpc>
                <a:spcPts val="1200"/>
              </a:lnSpc>
              <a:spcBef>
                <a:spcPts val="0"/>
              </a:spcBef>
              <a:buSzPct val="100000"/>
              <a:buFont typeface="Wingdings" charset="2"/>
              <a:buChar char="§"/>
              <a:defRPr sz="1000" kern="1200">
                <a:solidFill>
                  <a:schemeClr val="tx1"/>
                </a:solidFill>
                <a:latin typeface="Arial Narrow"/>
                <a:ea typeface="+mn-ea"/>
                <a:cs typeface="+mn-cs"/>
              </a:defRPr>
            </a:lvl4pPr>
            <a:lvl5pPr marL="1146175" indent="-233363" algn="l" defTabSz="457200" rtl="0" eaLnBrk="1" latinLnBrk="0" hangingPunct="1">
              <a:lnSpc>
                <a:spcPts val="1200"/>
              </a:lnSpc>
              <a:spcBef>
                <a:spcPts val="0"/>
              </a:spcBef>
              <a:buFont typeface="Arial"/>
              <a:buChar char="»"/>
              <a:defRPr sz="1000" kern="1200">
                <a:solidFill>
                  <a:schemeClr val="tx1"/>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lnSpc>
                <a:spcPct val="100000"/>
              </a:lnSpc>
              <a:spcBef>
                <a:spcPts val="600"/>
              </a:spcBef>
              <a:spcAft>
                <a:spcPts val="0"/>
              </a:spcAft>
            </a:pPr>
            <a:r>
              <a:rPr lang="en-US" sz="2000" dirty="0">
                <a:solidFill>
                  <a:srgbClr val="CD0920"/>
                </a:solidFill>
                <a:latin typeface="+mn-lt"/>
              </a:rPr>
              <a:t>If you have chest pain, shortness of breath, dizziness, a severe headache, broken bone or other serious problems, please go to the nearest emergency department or dial 911.</a:t>
            </a:r>
          </a:p>
        </p:txBody>
      </p:sp>
    </p:spTree>
    <p:extLst>
      <p:ext uri="{BB962C8B-B14F-4D97-AF65-F5344CB8AC3E}">
        <p14:creationId xmlns:p14="http://schemas.microsoft.com/office/powerpoint/2010/main" val="333378730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Oval 38">
            <a:extLst>
              <a:ext uri="{FF2B5EF4-FFF2-40B4-BE49-F238E27FC236}">
                <a16:creationId xmlns:a16="http://schemas.microsoft.com/office/drawing/2014/main" id="{9053AF4B-236F-4B58-87A2-1C61B79217F0}"/>
              </a:ext>
            </a:extLst>
          </p:cNvPr>
          <p:cNvSpPr/>
          <p:nvPr/>
        </p:nvSpPr>
        <p:spPr>
          <a:xfrm>
            <a:off x="4320856" y="3124200"/>
            <a:ext cx="1600200" cy="1600200"/>
          </a:xfrm>
          <a:prstGeom prst="ellipse">
            <a:avLst/>
          </a:prstGeom>
          <a:solidFill>
            <a:srgbClr val="404040"/>
          </a:solid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srgbClr val="FFFFFF"/>
              </a:solidFill>
              <a:latin typeface="Arial"/>
            </a:endParaRPr>
          </a:p>
        </p:txBody>
      </p:sp>
      <p:sp>
        <p:nvSpPr>
          <p:cNvPr id="8" name="Content Placeholder 2"/>
          <p:cNvSpPr txBox="1">
            <a:spLocks/>
          </p:cNvSpPr>
          <p:nvPr/>
        </p:nvSpPr>
        <p:spPr>
          <a:xfrm>
            <a:off x="1676400" y="9144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b="0" dirty="0">
              <a:solidFill>
                <a:schemeClr val="tx1"/>
              </a:solidFill>
              <a:latin typeface="Arial" panose="020B0604020202020204" pitchFamily="34" charset="0"/>
              <a:ea typeface="ＭＳ Ｐゴシック" pitchFamily="34" charset="-128"/>
              <a:cs typeface="Arial" charset="0"/>
            </a:endParaRPr>
          </a:p>
        </p:txBody>
      </p:sp>
      <p:sp>
        <p:nvSpPr>
          <p:cNvPr id="13" name="Content Placeholder 2"/>
          <p:cNvSpPr txBox="1">
            <a:spLocks/>
          </p:cNvSpPr>
          <p:nvPr/>
        </p:nvSpPr>
        <p:spPr>
          <a:xfrm>
            <a:off x="1828800"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5" name="Content Placeholder 2"/>
          <p:cNvSpPr txBox="1">
            <a:spLocks/>
          </p:cNvSpPr>
          <p:nvPr/>
        </p:nvSpPr>
        <p:spPr>
          <a:xfrm>
            <a:off x="1806222" y="1086515"/>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rgbClr val="FF0000"/>
              </a:solidFill>
              <a:latin typeface="Arial" panose="020B0604020202020204" pitchFamily="34" charset="0"/>
              <a:ea typeface="ＭＳ Ｐゴシック" pitchFamily="34" charset="-128"/>
              <a:cs typeface="Arial" charset="0"/>
            </a:endParaRPr>
          </a:p>
        </p:txBody>
      </p:sp>
      <p:sp>
        <p:nvSpPr>
          <p:cNvPr id="11" name="Content Placeholder 2"/>
          <p:cNvSpPr txBox="1">
            <a:spLocks/>
          </p:cNvSpPr>
          <p:nvPr/>
        </p:nvSpPr>
        <p:spPr>
          <a:xfrm>
            <a:off x="1809044"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2" indent="0">
              <a:buClr>
                <a:schemeClr val="tx2"/>
              </a:buClr>
              <a:buNone/>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2" name="Title 5">
            <a:extLst>
              <a:ext uri="{FF2B5EF4-FFF2-40B4-BE49-F238E27FC236}">
                <a16:creationId xmlns:a16="http://schemas.microsoft.com/office/drawing/2014/main" id="{4504F18C-0479-43E3-B638-A7D6B7DC5395}"/>
              </a:ext>
            </a:extLst>
          </p:cNvPr>
          <p:cNvSpPr>
            <a:spLocks noGrp="1"/>
          </p:cNvSpPr>
          <p:nvPr>
            <p:ph type="title"/>
          </p:nvPr>
        </p:nvSpPr>
        <p:spPr>
          <a:xfrm>
            <a:off x="153312" y="200771"/>
            <a:ext cx="10515600" cy="1159347"/>
          </a:xfrm>
        </p:spPr>
        <p:txBody>
          <a:bodyPr>
            <a:normAutofit/>
          </a:bodyPr>
          <a:lstStyle/>
          <a:p>
            <a:r>
              <a:rPr lang="en-US" dirty="0"/>
              <a:t>Chronic Condition Management Programs</a:t>
            </a:r>
          </a:p>
        </p:txBody>
      </p:sp>
      <p:sp>
        <p:nvSpPr>
          <p:cNvPr id="16" name="Rectangle: Rounded Corners 15">
            <a:extLst>
              <a:ext uri="{FF2B5EF4-FFF2-40B4-BE49-F238E27FC236}">
                <a16:creationId xmlns:a16="http://schemas.microsoft.com/office/drawing/2014/main" id="{5650663C-015C-4C7B-9C5A-3BB1F0A267B3}"/>
              </a:ext>
            </a:extLst>
          </p:cNvPr>
          <p:cNvSpPr/>
          <p:nvPr/>
        </p:nvSpPr>
        <p:spPr>
          <a:xfrm>
            <a:off x="890590" y="2414325"/>
            <a:ext cx="9452853" cy="3125306"/>
          </a:xfrm>
          <a:prstGeom prst="round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srgbClr val="FFFFFF"/>
              </a:solidFill>
              <a:latin typeface="Arial"/>
            </a:endParaRPr>
          </a:p>
        </p:txBody>
      </p:sp>
      <p:sp>
        <p:nvSpPr>
          <p:cNvPr id="17" name="TextBox 16">
            <a:extLst>
              <a:ext uri="{FF2B5EF4-FFF2-40B4-BE49-F238E27FC236}">
                <a16:creationId xmlns:a16="http://schemas.microsoft.com/office/drawing/2014/main" id="{CA08CA3B-4D61-4A4E-A3CD-47DEC71856FD}"/>
              </a:ext>
            </a:extLst>
          </p:cNvPr>
          <p:cNvSpPr txBox="1"/>
          <p:nvPr/>
        </p:nvSpPr>
        <p:spPr>
          <a:xfrm>
            <a:off x="1188841" y="3019884"/>
            <a:ext cx="2979710" cy="461665"/>
          </a:xfrm>
          <a:prstGeom prst="rect">
            <a:avLst/>
          </a:prstGeom>
          <a:noFill/>
        </p:spPr>
        <p:txBody>
          <a:bodyPr wrap="square" rtlCol="0">
            <a:spAutoFit/>
          </a:bodyPr>
          <a:lstStyle/>
          <a:p>
            <a:pPr defTabSz="685800">
              <a:defRPr/>
            </a:pPr>
            <a:r>
              <a:rPr lang="en-US" sz="1200" dirty="0">
                <a:latin typeface="Arial"/>
              </a:rPr>
              <a:t>Diabetic testing supplies, electronic tablet &amp; glucometer</a:t>
            </a:r>
            <a:endParaRPr lang="en-US" sz="1200" b="1" dirty="0">
              <a:latin typeface="Arial"/>
            </a:endParaRPr>
          </a:p>
        </p:txBody>
      </p:sp>
      <p:grpSp>
        <p:nvGrpSpPr>
          <p:cNvPr id="18" name="Group 22">
            <a:extLst>
              <a:ext uri="{FF2B5EF4-FFF2-40B4-BE49-F238E27FC236}">
                <a16:creationId xmlns:a16="http://schemas.microsoft.com/office/drawing/2014/main" id="{4D985DCE-7E7B-4A04-A4E7-1356C0747F62}"/>
              </a:ext>
            </a:extLst>
          </p:cNvPr>
          <p:cNvGrpSpPr/>
          <p:nvPr/>
        </p:nvGrpSpPr>
        <p:grpSpPr>
          <a:xfrm>
            <a:off x="791194" y="3795219"/>
            <a:ext cx="2359292" cy="487027"/>
            <a:chOff x="-1170650" y="3314112"/>
            <a:chExt cx="5472112" cy="649369"/>
          </a:xfrm>
        </p:grpSpPr>
        <p:sp>
          <p:nvSpPr>
            <p:cNvPr id="19" name="TextBox 18">
              <a:extLst>
                <a:ext uri="{FF2B5EF4-FFF2-40B4-BE49-F238E27FC236}">
                  <a16:creationId xmlns:a16="http://schemas.microsoft.com/office/drawing/2014/main" id="{ECDF9D18-52E3-40F5-ACEE-6BA23031CEF6}"/>
                </a:ext>
              </a:extLst>
            </p:cNvPr>
            <p:cNvSpPr txBox="1"/>
            <p:nvPr/>
          </p:nvSpPr>
          <p:spPr>
            <a:xfrm>
              <a:off x="-231326" y="3314112"/>
              <a:ext cx="2882182" cy="400109"/>
            </a:xfrm>
            <a:prstGeom prst="rect">
              <a:avLst/>
            </a:prstGeom>
            <a:noFill/>
          </p:spPr>
          <p:txBody>
            <a:bodyPr wrap="none" rtlCol="0">
              <a:spAutoFit/>
            </a:bodyPr>
            <a:lstStyle/>
            <a:p>
              <a:pPr defTabSz="685800">
                <a:defRPr/>
              </a:pPr>
              <a:r>
                <a:rPr lang="en-US" sz="1350" b="1" dirty="0">
                  <a:solidFill>
                    <a:srgbClr val="CD0920"/>
                  </a:solidFill>
                  <a:latin typeface="Arial"/>
                </a:rPr>
                <a:t>Heart Failure</a:t>
              </a:r>
            </a:p>
          </p:txBody>
        </p:sp>
        <p:sp>
          <p:nvSpPr>
            <p:cNvPr id="20" name="TextBox 19">
              <a:extLst>
                <a:ext uri="{FF2B5EF4-FFF2-40B4-BE49-F238E27FC236}">
                  <a16:creationId xmlns:a16="http://schemas.microsoft.com/office/drawing/2014/main" id="{9962BAC2-8891-487E-8BBA-33E959F0F8D0}"/>
                </a:ext>
              </a:extLst>
            </p:cNvPr>
            <p:cNvSpPr txBox="1"/>
            <p:nvPr/>
          </p:nvSpPr>
          <p:spPr>
            <a:xfrm>
              <a:off x="-1170650" y="3563372"/>
              <a:ext cx="5472112" cy="400109"/>
            </a:xfrm>
            <a:prstGeom prst="rect">
              <a:avLst/>
            </a:prstGeom>
            <a:noFill/>
          </p:spPr>
          <p:txBody>
            <a:bodyPr wrap="square" rtlCol="0">
              <a:spAutoFit/>
            </a:bodyPr>
            <a:lstStyle/>
            <a:p>
              <a:pPr defTabSz="685800">
                <a:defRPr/>
              </a:pPr>
              <a:endParaRPr lang="en-US" sz="1350" b="1" dirty="0">
                <a:solidFill>
                  <a:schemeClr val="accent1"/>
                </a:solidFill>
                <a:latin typeface="Arial"/>
              </a:endParaRPr>
            </a:p>
          </p:txBody>
        </p:sp>
      </p:grpSp>
      <p:sp>
        <p:nvSpPr>
          <p:cNvPr id="21" name="Rectangle 20">
            <a:extLst>
              <a:ext uri="{FF2B5EF4-FFF2-40B4-BE49-F238E27FC236}">
                <a16:creationId xmlns:a16="http://schemas.microsoft.com/office/drawing/2014/main" id="{AD50AE26-6F3D-4A64-8D98-0CF3331328A6}"/>
              </a:ext>
            </a:extLst>
          </p:cNvPr>
          <p:cNvSpPr/>
          <p:nvPr/>
        </p:nvSpPr>
        <p:spPr>
          <a:xfrm>
            <a:off x="1194174" y="4082950"/>
            <a:ext cx="2443162" cy="276999"/>
          </a:xfrm>
          <a:prstGeom prst="rect">
            <a:avLst/>
          </a:prstGeom>
        </p:spPr>
        <p:txBody>
          <a:bodyPr wrap="square">
            <a:spAutoFit/>
          </a:bodyPr>
          <a:lstStyle/>
          <a:p>
            <a:pPr defTabSz="685800">
              <a:defRPr/>
            </a:pPr>
            <a:r>
              <a:rPr lang="en-US" sz="1200" dirty="0">
                <a:latin typeface="Arial"/>
              </a:rPr>
              <a:t>Electronic tablet and scale </a:t>
            </a:r>
          </a:p>
        </p:txBody>
      </p:sp>
      <p:cxnSp>
        <p:nvCxnSpPr>
          <p:cNvPr id="22" name="Straight Connector 21">
            <a:extLst>
              <a:ext uri="{FF2B5EF4-FFF2-40B4-BE49-F238E27FC236}">
                <a16:creationId xmlns:a16="http://schemas.microsoft.com/office/drawing/2014/main" id="{E891DE3D-D7A5-4498-B75C-2CC2380867BC}"/>
              </a:ext>
            </a:extLst>
          </p:cNvPr>
          <p:cNvCxnSpPr>
            <a:cxnSpLocks/>
          </p:cNvCxnSpPr>
          <p:nvPr/>
        </p:nvCxnSpPr>
        <p:spPr>
          <a:xfrm>
            <a:off x="2493958" y="3944064"/>
            <a:ext cx="1499397" cy="0"/>
          </a:xfrm>
          <a:prstGeom prst="line">
            <a:avLst/>
          </a:prstGeom>
          <a:ln w="19050" cmpd="sng">
            <a:solidFill>
              <a:schemeClr val="accent3"/>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54E26389-FE10-4736-A7BE-546AFEC40D95}"/>
              </a:ext>
            </a:extLst>
          </p:cNvPr>
          <p:cNvCxnSpPr>
            <a:cxnSpLocks/>
            <a:stCxn id="24" idx="3"/>
          </p:cNvCxnSpPr>
          <p:nvPr/>
        </p:nvCxnSpPr>
        <p:spPr>
          <a:xfrm flipV="1">
            <a:off x="2094858" y="2859112"/>
            <a:ext cx="2316878" cy="8138"/>
          </a:xfrm>
          <a:prstGeom prst="line">
            <a:avLst/>
          </a:prstGeom>
          <a:ln w="19050"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0F1B22C0-B015-4C81-A82B-5EDB5FEC46F0}"/>
              </a:ext>
            </a:extLst>
          </p:cNvPr>
          <p:cNvSpPr txBox="1"/>
          <p:nvPr/>
        </p:nvSpPr>
        <p:spPr>
          <a:xfrm>
            <a:off x="1188841" y="2717209"/>
            <a:ext cx="906017" cy="300082"/>
          </a:xfrm>
          <a:prstGeom prst="rect">
            <a:avLst/>
          </a:prstGeom>
          <a:noFill/>
        </p:spPr>
        <p:txBody>
          <a:bodyPr wrap="none" rtlCol="0">
            <a:spAutoFit/>
          </a:bodyPr>
          <a:lstStyle/>
          <a:p>
            <a:pPr defTabSz="685800">
              <a:defRPr/>
            </a:pPr>
            <a:r>
              <a:rPr lang="en-US" sz="1350" b="1" dirty="0">
                <a:solidFill>
                  <a:srgbClr val="CD0920"/>
                </a:solidFill>
                <a:latin typeface="Arial"/>
              </a:rPr>
              <a:t>Diabetes</a:t>
            </a:r>
          </a:p>
        </p:txBody>
      </p:sp>
      <p:cxnSp>
        <p:nvCxnSpPr>
          <p:cNvPr id="25" name="Straight Connector 24">
            <a:extLst>
              <a:ext uri="{FF2B5EF4-FFF2-40B4-BE49-F238E27FC236}">
                <a16:creationId xmlns:a16="http://schemas.microsoft.com/office/drawing/2014/main" id="{300A6010-D865-4FCA-8D8E-BC69A16762C7}"/>
              </a:ext>
            </a:extLst>
          </p:cNvPr>
          <p:cNvCxnSpPr>
            <a:cxnSpLocks/>
            <a:stCxn id="40" idx="3"/>
          </p:cNvCxnSpPr>
          <p:nvPr/>
        </p:nvCxnSpPr>
        <p:spPr>
          <a:xfrm flipV="1">
            <a:off x="2016429" y="4646437"/>
            <a:ext cx="2107717" cy="2014"/>
          </a:xfrm>
          <a:prstGeom prst="line">
            <a:avLst/>
          </a:prstGeom>
          <a:ln w="19050"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26" name="Rectangle: Rounded Corners 25">
            <a:extLst>
              <a:ext uri="{FF2B5EF4-FFF2-40B4-BE49-F238E27FC236}">
                <a16:creationId xmlns:a16="http://schemas.microsoft.com/office/drawing/2014/main" id="{25906229-75F2-43D2-B2C1-16F5F8B81B0F}"/>
              </a:ext>
            </a:extLst>
          </p:cNvPr>
          <p:cNvSpPr/>
          <p:nvPr/>
        </p:nvSpPr>
        <p:spPr>
          <a:xfrm>
            <a:off x="2648857" y="1318370"/>
            <a:ext cx="6692889" cy="793387"/>
          </a:xfrm>
          <a:prstGeom prst="roundRect">
            <a:avLst/>
          </a:prstGeom>
          <a:solidFill>
            <a:srgbClr val="40404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srgbClr val="FFFFFF"/>
              </a:solidFill>
              <a:latin typeface="Arial"/>
            </a:endParaRPr>
          </a:p>
        </p:txBody>
      </p:sp>
      <p:sp>
        <p:nvSpPr>
          <p:cNvPr id="10" name="Rectangle 9">
            <a:extLst>
              <a:ext uri="{FF2B5EF4-FFF2-40B4-BE49-F238E27FC236}">
                <a16:creationId xmlns:a16="http://schemas.microsoft.com/office/drawing/2014/main" id="{9B88D30D-E22F-4F35-A079-C71F9368924B}"/>
              </a:ext>
            </a:extLst>
          </p:cNvPr>
          <p:cNvSpPr/>
          <p:nvPr/>
        </p:nvSpPr>
        <p:spPr>
          <a:xfrm>
            <a:off x="2937329" y="1399830"/>
            <a:ext cx="6096000" cy="577081"/>
          </a:xfrm>
          <a:prstGeom prst="rect">
            <a:avLst/>
          </a:prstGeom>
          <a:ln>
            <a:noFill/>
          </a:ln>
        </p:spPr>
        <p:txBody>
          <a:bodyPr wrap="square">
            <a:spAutoFit/>
          </a:bodyPr>
          <a:lstStyle/>
          <a:p>
            <a:pPr algn="ctr" defTabSz="685800">
              <a:defRPr/>
            </a:pPr>
            <a:r>
              <a:rPr lang="en-US" sz="1575" dirty="0">
                <a:solidFill>
                  <a:schemeClr val="bg1"/>
                </a:solidFill>
                <a:latin typeface="Arial" panose="020B0604020202020204" pitchFamily="34" charset="0"/>
                <a:cs typeface="Arial" panose="020B0604020202020204" pitchFamily="34" charset="0"/>
              </a:rPr>
              <a:t>All enrolled members are assigned a specially trained </a:t>
            </a:r>
            <a:r>
              <a:rPr lang="en-US" sz="1575" b="1" dirty="0">
                <a:solidFill>
                  <a:schemeClr val="bg1"/>
                </a:solidFill>
                <a:latin typeface="Arial" panose="020B0604020202020204" pitchFamily="34" charset="0"/>
                <a:cs typeface="Arial" panose="020B0604020202020204" pitchFamily="34" charset="0"/>
              </a:rPr>
              <a:t>clinical coach. </a:t>
            </a:r>
            <a:r>
              <a:rPr lang="en-US" sz="1575" dirty="0">
                <a:solidFill>
                  <a:schemeClr val="bg1"/>
                </a:solidFill>
                <a:latin typeface="Arial" panose="020B0604020202020204" pitchFamily="34" charset="0"/>
                <a:cs typeface="Arial" panose="020B0604020202020204" pitchFamily="34" charset="0"/>
              </a:rPr>
              <a:t>Members are provided with medical supplies at no cost.</a:t>
            </a:r>
            <a:endParaRPr lang="en-US" sz="1575" dirty="0">
              <a:solidFill>
                <a:schemeClr val="bg1"/>
              </a:solidFill>
              <a:latin typeface="Arial"/>
            </a:endParaRPr>
          </a:p>
        </p:txBody>
      </p:sp>
      <p:sp>
        <p:nvSpPr>
          <p:cNvPr id="27" name="TextBox 26">
            <a:extLst>
              <a:ext uri="{FF2B5EF4-FFF2-40B4-BE49-F238E27FC236}">
                <a16:creationId xmlns:a16="http://schemas.microsoft.com/office/drawing/2014/main" id="{F6B99B25-84E5-4DAE-B72A-6865B7A937A9}"/>
              </a:ext>
            </a:extLst>
          </p:cNvPr>
          <p:cNvSpPr txBox="1"/>
          <p:nvPr/>
        </p:nvSpPr>
        <p:spPr>
          <a:xfrm>
            <a:off x="7101113" y="2747918"/>
            <a:ext cx="1290738" cy="300082"/>
          </a:xfrm>
          <a:prstGeom prst="rect">
            <a:avLst/>
          </a:prstGeom>
          <a:noFill/>
        </p:spPr>
        <p:txBody>
          <a:bodyPr wrap="none" rtlCol="0">
            <a:spAutoFit/>
          </a:bodyPr>
          <a:lstStyle/>
          <a:p>
            <a:pPr defTabSz="685800">
              <a:defRPr/>
            </a:pPr>
            <a:r>
              <a:rPr lang="en-US" sz="1350" b="1" dirty="0">
                <a:solidFill>
                  <a:srgbClr val="CD0920"/>
                </a:solidFill>
                <a:latin typeface="Arial"/>
              </a:rPr>
              <a:t>Hypertension</a:t>
            </a:r>
          </a:p>
        </p:txBody>
      </p:sp>
      <p:sp>
        <p:nvSpPr>
          <p:cNvPr id="28" name="Rectangle 27">
            <a:extLst>
              <a:ext uri="{FF2B5EF4-FFF2-40B4-BE49-F238E27FC236}">
                <a16:creationId xmlns:a16="http://schemas.microsoft.com/office/drawing/2014/main" id="{716997BB-8F9D-40EF-81FE-F308089CC3BC}"/>
              </a:ext>
            </a:extLst>
          </p:cNvPr>
          <p:cNvSpPr/>
          <p:nvPr/>
        </p:nvSpPr>
        <p:spPr>
          <a:xfrm>
            <a:off x="7101113" y="2971800"/>
            <a:ext cx="2681515" cy="461665"/>
          </a:xfrm>
          <a:prstGeom prst="rect">
            <a:avLst/>
          </a:prstGeom>
        </p:spPr>
        <p:txBody>
          <a:bodyPr wrap="square">
            <a:spAutoFit/>
          </a:bodyPr>
          <a:lstStyle/>
          <a:p>
            <a:pPr defTabSz="685800">
              <a:defRPr/>
            </a:pPr>
            <a:r>
              <a:rPr lang="en-US" sz="1200" dirty="0">
                <a:latin typeface="Arial"/>
              </a:rPr>
              <a:t>Digital scale, home blood pressure monitor </a:t>
            </a:r>
          </a:p>
        </p:txBody>
      </p:sp>
      <p:cxnSp>
        <p:nvCxnSpPr>
          <p:cNvPr id="29" name="Straight Connector 28">
            <a:extLst>
              <a:ext uri="{FF2B5EF4-FFF2-40B4-BE49-F238E27FC236}">
                <a16:creationId xmlns:a16="http://schemas.microsoft.com/office/drawing/2014/main" id="{7DD1656C-73E5-400A-AA1F-8E4EBD1CBDAC}"/>
              </a:ext>
            </a:extLst>
          </p:cNvPr>
          <p:cNvCxnSpPr>
            <a:cxnSpLocks/>
          </p:cNvCxnSpPr>
          <p:nvPr/>
        </p:nvCxnSpPr>
        <p:spPr>
          <a:xfrm>
            <a:off x="5871379" y="2859112"/>
            <a:ext cx="1150292" cy="0"/>
          </a:xfrm>
          <a:prstGeom prst="line">
            <a:avLst/>
          </a:prstGeom>
          <a:ln w="19050"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30" name="TextBox 29">
            <a:extLst>
              <a:ext uri="{FF2B5EF4-FFF2-40B4-BE49-F238E27FC236}">
                <a16:creationId xmlns:a16="http://schemas.microsoft.com/office/drawing/2014/main" id="{EDDFC050-9CB5-4534-9163-1AD6A1E4A972}"/>
              </a:ext>
            </a:extLst>
          </p:cNvPr>
          <p:cNvSpPr txBox="1"/>
          <p:nvPr/>
        </p:nvSpPr>
        <p:spPr>
          <a:xfrm>
            <a:off x="7101110" y="3685401"/>
            <a:ext cx="2438400" cy="507831"/>
          </a:xfrm>
          <a:prstGeom prst="rect">
            <a:avLst/>
          </a:prstGeom>
          <a:noFill/>
        </p:spPr>
        <p:txBody>
          <a:bodyPr wrap="square" rtlCol="0">
            <a:spAutoFit/>
          </a:bodyPr>
          <a:lstStyle/>
          <a:p>
            <a:pPr defTabSz="685800">
              <a:defRPr/>
            </a:pPr>
            <a:r>
              <a:rPr lang="en-US" sz="1350" b="1" dirty="0">
                <a:solidFill>
                  <a:srgbClr val="CD0920"/>
                </a:solidFill>
                <a:latin typeface="Arial"/>
              </a:rPr>
              <a:t>COPD (Chronic Obstructive Pulmonary Disease)</a:t>
            </a:r>
          </a:p>
        </p:txBody>
      </p:sp>
      <p:cxnSp>
        <p:nvCxnSpPr>
          <p:cNvPr id="31" name="Straight Connector 30">
            <a:extLst>
              <a:ext uri="{FF2B5EF4-FFF2-40B4-BE49-F238E27FC236}">
                <a16:creationId xmlns:a16="http://schemas.microsoft.com/office/drawing/2014/main" id="{D4C80E06-A7BE-4F20-94CB-F32E45F2869A}"/>
              </a:ext>
            </a:extLst>
          </p:cNvPr>
          <p:cNvCxnSpPr>
            <a:cxnSpLocks/>
          </p:cNvCxnSpPr>
          <p:nvPr/>
        </p:nvCxnSpPr>
        <p:spPr>
          <a:xfrm flipV="1">
            <a:off x="6253512" y="3880088"/>
            <a:ext cx="721599" cy="11426"/>
          </a:xfrm>
          <a:prstGeom prst="line">
            <a:avLst/>
          </a:prstGeom>
          <a:ln w="19050" cmpd="sng">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32" name="Rectangle 31">
            <a:extLst>
              <a:ext uri="{FF2B5EF4-FFF2-40B4-BE49-F238E27FC236}">
                <a16:creationId xmlns:a16="http://schemas.microsoft.com/office/drawing/2014/main" id="{7D4CB920-DA80-431E-A1F5-223CD84C5FF4}"/>
              </a:ext>
            </a:extLst>
          </p:cNvPr>
          <p:cNvSpPr/>
          <p:nvPr/>
        </p:nvSpPr>
        <p:spPr>
          <a:xfrm>
            <a:off x="6604002" y="4142601"/>
            <a:ext cx="1745076" cy="276999"/>
          </a:xfrm>
          <a:prstGeom prst="rect">
            <a:avLst/>
          </a:prstGeom>
        </p:spPr>
        <p:txBody>
          <a:bodyPr wrap="square">
            <a:spAutoFit/>
          </a:bodyPr>
          <a:lstStyle/>
          <a:p>
            <a:pPr algn="r" defTabSz="685800">
              <a:defRPr/>
            </a:pPr>
            <a:r>
              <a:rPr lang="en-US" sz="1200" dirty="0">
                <a:latin typeface="Arial"/>
              </a:rPr>
              <a:t>Electronic tablet</a:t>
            </a:r>
          </a:p>
        </p:txBody>
      </p:sp>
      <p:sp>
        <p:nvSpPr>
          <p:cNvPr id="33" name="TextBox 32">
            <a:extLst>
              <a:ext uri="{FF2B5EF4-FFF2-40B4-BE49-F238E27FC236}">
                <a16:creationId xmlns:a16="http://schemas.microsoft.com/office/drawing/2014/main" id="{DE35BB4D-D685-4876-8446-EFEA17DDF3D9}"/>
              </a:ext>
            </a:extLst>
          </p:cNvPr>
          <p:cNvSpPr txBox="1"/>
          <p:nvPr/>
        </p:nvSpPr>
        <p:spPr>
          <a:xfrm>
            <a:off x="7082967" y="4495800"/>
            <a:ext cx="2754086" cy="300082"/>
          </a:xfrm>
          <a:prstGeom prst="rect">
            <a:avLst/>
          </a:prstGeom>
          <a:noFill/>
        </p:spPr>
        <p:txBody>
          <a:bodyPr wrap="square" rtlCol="0">
            <a:spAutoFit/>
          </a:bodyPr>
          <a:lstStyle/>
          <a:p>
            <a:pPr defTabSz="685800">
              <a:defRPr/>
            </a:pPr>
            <a:r>
              <a:rPr lang="en-US" sz="1350" b="1" dirty="0">
                <a:solidFill>
                  <a:srgbClr val="CD0920"/>
                </a:solidFill>
                <a:latin typeface="Arial"/>
              </a:rPr>
              <a:t>CAD (Coronary Artery Disease) </a:t>
            </a:r>
          </a:p>
        </p:txBody>
      </p:sp>
      <p:sp>
        <p:nvSpPr>
          <p:cNvPr id="34" name="Rectangle 33">
            <a:extLst>
              <a:ext uri="{FF2B5EF4-FFF2-40B4-BE49-F238E27FC236}">
                <a16:creationId xmlns:a16="http://schemas.microsoft.com/office/drawing/2014/main" id="{1EFF8E3D-587F-4C9A-8478-3A4620A6D889}"/>
              </a:ext>
            </a:extLst>
          </p:cNvPr>
          <p:cNvSpPr/>
          <p:nvPr/>
        </p:nvSpPr>
        <p:spPr>
          <a:xfrm>
            <a:off x="7093853" y="4817655"/>
            <a:ext cx="2913745" cy="461665"/>
          </a:xfrm>
          <a:prstGeom prst="rect">
            <a:avLst/>
          </a:prstGeom>
        </p:spPr>
        <p:txBody>
          <a:bodyPr wrap="square">
            <a:spAutoFit/>
          </a:bodyPr>
          <a:lstStyle/>
          <a:p>
            <a:pPr defTabSz="685800">
              <a:defRPr/>
            </a:pPr>
            <a:r>
              <a:rPr lang="en-US" sz="1200" dirty="0">
                <a:latin typeface="Arial"/>
              </a:rPr>
              <a:t>Electronic tablet &amp; home blood pressure monitor </a:t>
            </a:r>
          </a:p>
        </p:txBody>
      </p:sp>
      <p:cxnSp>
        <p:nvCxnSpPr>
          <p:cNvPr id="35" name="Straight Connector 34">
            <a:extLst>
              <a:ext uri="{FF2B5EF4-FFF2-40B4-BE49-F238E27FC236}">
                <a16:creationId xmlns:a16="http://schemas.microsoft.com/office/drawing/2014/main" id="{284723EA-6BF7-463B-96CC-C2DCD63D5B3E}"/>
              </a:ext>
            </a:extLst>
          </p:cNvPr>
          <p:cNvCxnSpPr>
            <a:cxnSpLocks/>
          </p:cNvCxnSpPr>
          <p:nvPr/>
        </p:nvCxnSpPr>
        <p:spPr>
          <a:xfrm flipV="1">
            <a:off x="5871379" y="4648200"/>
            <a:ext cx="1100664" cy="251"/>
          </a:xfrm>
          <a:prstGeom prst="line">
            <a:avLst/>
          </a:prstGeom>
          <a:ln w="19050"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37" name="Graphic 36" descr="Man">
            <a:extLst>
              <a:ext uri="{FF2B5EF4-FFF2-40B4-BE49-F238E27FC236}">
                <a16:creationId xmlns:a16="http://schemas.microsoft.com/office/drawing/2014/main" id="{D7A54D96-0EA1-4772-AAD4-E74C430405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4254772" y="3393960"/>
            <a:ext cx="1060680" cy="1060680"/>
          </a:xfrm>
          <a:prstGeom prst="rect">
            <a:avLst/>
          </a:prstGeom>
        </p:spPr>
      </p:pic>
      <p:pic>
        <p:nvPicPr>
          <p:cNvPr id="36" name="Graphic 35" descr="Woman">
            <a:extLst>
              <a:ext uri="{FF2B5EF4-FFF2-40B4-BE49-F238E27FC236}">
                <a16:creationId xmlns:a16="http://schemas.microsoft.com/office/drawing/2014/main" id="{9EA1AFC8-035E-47B0-807F-62A6BF6C8C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4924314" y="3395539"/>
            <a:ext cx="1060680" cy="1060680"/>
          </a:xfrm>
          <a:prstGeom prst="rect">
            <a:avLst/>
          </a:prstGeom>
        </p:spPr>
      </p:pic>
      <p:sp>
        <p:nvSpPr>
          <p:cNvPr id="40" name="TextBox 39">
            <a:extLst>
              <a:ext uri="{FF2B5EF4-FFF2-40B4-BE49-F238E27FC236}">
                <a16:creationId xmlns:a16="http://schemas.microsoft.com/office/drawing/2014/main" id="{9FB7320A-3E49-4D32-B0FC-0D7CBC45633A}"/>
              </a:ext>
            </a:extLst>
          </p:cNvPr>
          <p:cNvSpPr txBox="1"/>
          <p:nvPr/>
        </p:nvSpPr>
        <p:spPr>
          <a:xfrm>
            <a:off x="1196974" y="4498410"/>
            <a:ext cx="819455" cy="300082"/>
          </a:xfrm>
          <a:prstGeom prst="rect">
            <a:avLst/>
          </a:prstGeom>
          <a:noFill/>
        </p:spPr>
        <p:txBody>
          <a:bodyPr wrap="none" rtlCol="0">
            <a:spAutoFit/>
          </a:bodyPr>
          <a:lstStyle/>
          <a:p>
            <a:pPr defTabSz="685800">
              <a:defRPr/>
            </a:pPr>
            <a:r>
              <a:rPr lang="en-US" sz="1350" b="1" dirty="0">
                <a:solidFill>
                  <a:srgbClr val="CD0920"/>
                </a:solidFill>
                <a:latin typeface="Arial"/>
              </a:rPr>
              <a:t>Asthma</a:t>
            </a:r>
          </a:p>
        </p:txBody>
      </p:sp>
      <p:sp>
        <p:nvSpPr>
          <p:cNvPr id="41" name="Rectangle 40">
            <a:extLst>
              <a:ext uri="{FF2B5EF4-FFF2-40B4-BE49-F238E27FC236}">
                <a16:creationId xmlns:a16="http://schemas.microsoft.com/office/drawing/2014/main" id="{0D4A85AB-5521-4B9D-AFD5-93CEAD5393DD}"/>
              </a:ext>
            </a:extLst>
          </p:cNvPr>
          <p:cNvSpPr/>
          <p:nvPr/>
        </p:nvSpPr>
        <p:spPr>
          <a:xfrm>
            <a:off x="1191898" y="4768234"/>
            <a:ext cx="2443162" cy="276999"/>
          </a:xfrm>
          <a:prstGeom prst="rect">
            <a:avLst/>
          </a:prstGeom>
        </p:spPr>
        <p:txBody>
          <a:bodyPr wrap="square">
            <a:spAutoFit/>
          </a:bodyPr>
          <a:lstStyle/>
          <a:p>
            <a:pPr defTabSz="685800">
              <a:defRPr/>
            </a:pPr>
            <a:r>
              <a:rPr lang="en-US" sz="1200" dirty="0">
                <a:latin typeface="Arial"/>
              </a:rPr>
              <a:t>Supplies as needed</a:t>
            </a:r>
          </a:p>
        </p:txBody>
      </p:sp>
      <p:pic>
        <p:nvPicPr>
          <p:cNvPr id="42" name="Picture 41">
            <a:extLst>
              <a:ext uri="{FF2B5EF4-FFF2-40B4-BE49-F238E27FC236}">
                <a16:creationId xmlns:a16="http://schemas.microsoft.com/office/drawing/2014/main" id="{6102ACD5-C0A5-4058-A846-6A41163EC17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141050" y="331164"/>
            <a:ext cx="1775607" cy="641751"/>
          </a:xfrm>
          <a:prstGeom prst="rect">
            <a:avLst/>
          </a:prstGeom>
          <a:noFill/>
          <a:ln>
            <a:noFill/>
          </a:ln>
        </p:spPr>
      </p:pic>
      <p:sp>
        <p:nvSpPr>
          <p:cNvPr id="45" name="TextBox 44">
            <a:extLst>
              <a:ext uri="{FF2B5EF4-FFF2-40B4-BE49-F238E27FC236}">
                <a16:creationId xmlns:a16="http://schemas.microsoft.com/office/drawing/2014/main" id="{6CBDA056-12AD-4F18-BF34-F98EC9A79789}"/>
              </a:ext>
            </a:extLst>
          </p:cNvPr>
          <p:cNvSpPr txBox="1"/>
          <p:nvPr/>
        </p:nvSpPr>
        <p:spPr>
          <a:xfrm>
            <a:off x="3000022" y="5733152"/>
            <a:ext cx="6146800" cy="369332"/>
          </a:xfrm>
          <a:prstGeom prst="rect">
            <a:avLst/>
          </a:prstGeom>
          <a:noFill/>
        </p:spPr>
        <p:txBody>
          <a:bodyPr wrap="square">
            <a:spAutoFit/>
          </a:bodyPr>
          <a:lstStyle/>
          <a:p>
            <a:pPr lvl="1"/>
            <a:r>
              <a:rPr lang="en-US" sz="1800" b="1" dirty="0">
                <a:solidFill>
                  <a:srgbClr val="CD0920"/>
                </a:solidFill>
              </a:rPr>
              <a:t>You can refer yourself by calling (800) 590-2583</a:t>
            </a:r>
          </a:p>
        </p:txBody>
      </p:sp>
      <p:pic>
        <p:nvPicPr>
          <p:cNvPr id="46" name="Picture 45">
            <a:extLst>
              <a:ext uri="{FF2B5EF4-FFF2-40B4-BE49-F238E27FC236}">
                <a16:creationId xmlns:a16="http://schemas.microsoft.com/office/drawing/2014/main" id="{7E531442-A957-40C1-A8EA-A94EE7309087}"/>
              </a:ext>
            </a:extLst>
          </p:cNvPr>
          <p:cNvPicPr>
            <a:picLocks noChangeAspect="1"/>
          </p:cNvPicPr>
          <p:nvPr/>
        </p:nvPicPr>
        <p:blipFill>
          <a:blip r:embed="rId8"/>
          <a:stretch>
            <a:fillRect/>
          </a:stretch>
        </p:blipFill>
        <p:spPr>
          <a:xfrm>
            <a:off x="12715189" y="1789853"/>
            <a:ext cx="4849697" cy="1642543"/>
          </a:xfrm>
          <a:prstGeom prst="rect">
            <a:avLst/>
          </a:prstGeom>
        </p:spPr>
      </p:pic>
    </p:spTree>
    <p:extLst>
      <p:ext uri="{BB962C8B-B14F-4D97-AF65-F5344CB8AC3E}">
        <p14:creationId xmlns:p14="http://schemas.microsoft.com/office/powerpoint/2010/main" val="316342372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676400" y="9144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b="0" dirty="0">
              <a:solidFill>
                <a:schemeClr val="tx1"/>
              </a:solidFill>
              <a:latin typeface="Arial" panose="020B0604020202020204" pitchFamily="34" charset="0"/>
              <a:ea typeface="ＭＳ Ｐゴシック" pitchFamily="34" charset="-128"/>
              <a:cs typeface="Arial" charset="0"/>
            </a:endParaRPr>
          </a:p>
        </p:txBody>
      </p:sp>
      <p:sp>
        <p:nvSpPr>
          <p:cNvPr id="13" name="Content Placeholder 2"/>
          <p:cNvSpPr txBox="1">
            <a:spLocks/>
          </p:cNvSpPr>
          <p:nvPr/>
        </p:nvSpPr>
        <p:spPr>
          <a:xfrm>
            <a:off x="1828800"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5" name="Content Placeholder 2"/>
          <p:cNvSpPr txBox="1">
            <a:spLocks/>
          </p:cNvSpPr>
          <p:nvPr/>
        </p:nvSpPr>
        <p:spPr>
          <a:xfrm>
            <a:off x="1806222" y="1086515"/>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rgbClr val="FF0000"/>
              </a:solidFill>
              <a:latin typeface="Arial" panose="020B0604020202020204" pitchFamily="34" charset="0"/>
              <a:ea typeface="ＭＳ Ｐゴシック" pitchFamily="34" charset="-128"/>
              <a:cs typeface="Arial" charset="0"/>
            </a:endParaRPr>
          </a:p>
        </p:txBody>
      </p:sp>
      <p:sp>
        <p:nvSpPr>
          <p:cNvPr id="11" name="Content Placeholder 2"/>
          <p:cNvSpPr txBox="1">
            <a:spLocks/>
          </p:cNvSpPr>
          <p:nvPr/>
        </p:nvSpPr>
        <p:spPr>
          <a:xfrm>
            <a:off x="1809044"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2" indent="0">
              <a:buClr>
                <a:schemeClr val="tx2"/>
              </a:buClr>
              <a:buNone/>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4" name="Text Placeholder 1">
            <a:extLst>
              <a:ext uri="{FF2B5EF4-FFF2-40B4-BE49-F238E27FC236}">
                <a16:creationId xmlns:a16="http://schemas.microsoft.com/office/drawing/2014/main" id="{1770F9DF-48AE-4F41-B48F-AC55456DBE38}"/>
              </a:ext>
            </a:extLst>
          </p:cNvPr>
          <p:cNvSpPr txBox="1">
            <a:spLocks/>
          </p:cNvSpPr>
          <p:nvPr/>
        </p:nvSpPr>
        <p:spPr>
          <a:xfrm>
            <a:off x="613433" y="841081"/>
            <a:ext cx="9749767" cy="463550"/>
          </a:xfrm>
          <a:prstGeom prst="rect">
            <a:avLst/>
          </a:prstGeom>
        </p:spPr>
        <p:txBody>
          <a:bodyPr>
            <a:norm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buNone/>
            </a:pPr>
            <a:r>
              <a:rPr lang="en-US" sz="2000" b="1" dirty="0"/>
              <a:t>Important Tips</a:t>
            </a:r>
          </a:p>
        </p:txBody>
      </p:sp>
      <p:sp>
        <p:nvSpPr>
          <p:cNvPr id="12" name="Title 5">
            <a:extLst>
              <a:ext uri="{FF2B5EF4-FFF2-40B4-BE49-F238E27FC236}">
                <a16:creationId xmlns:a16="http://schemas.microsoft.com/office/drawing/2014/main" id="{4504F18C-0479-43E3-B638-A7D6B7DC5395}"/>
              </a:ext>
            </a:extLst>
          </p:cNvPr>
          <p:cNvSpPr>
            <a:spLocks noGrp="1"/>
          </p:cNvSpPr>
          <p:nvPr>
            <p:ph type="title"/>
          </p:nvPr>
        </p:nvSpPr>
        <p:spPr>
          <a:xfrm>
            <a:off x="574322" y="27689"/>
            <a:ext cx="10515600" cy="1159347"/>
          </a:xfrm>
        </p:spPr>
        <p:txBody>
          <a:bodyPr>
            <a:normAutofit/>
          </a:bodyPr>
          <a:lstStyle/>
          <a:p>
            <a:r>
              <a:rPr lang="en-US" dirty="0"/>
              <a:t>CVS Caremark</a:t>
            </a:r>
          </a:p>
        </p:txBody>
      </p:sp>
      <p:sp>
        <p:nvSpPr>
          <p:cNvPr id="9" name="Content Placeholder 6">
            <a:extLst>
              <a:ext uri="{FF2B5EF4-FFF2-40B4-BE49-F238E27FC236}">
                <a16:creationId xmlns:a16="http://schemas.microsoft.com/office/drawing/2014/main" id="{D3D8A79E-3655-4965-B971-8F09CC7955B6}"/>
              </a:ext>
            </a:extLst>
          </p:cNvPr>
          <p:cNvSpPr txBox="1">
            <a:spLocks/>
          </p:cNvSpPr>
          <p:nvPr/>
        </p:nvSpPr>
        <p:spPr>
          <a:xfrm>
            <a:off x="625464" y="1305344"/>
            <a:ext cx="11235667" cy="4566064"/>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nSpc>
                <a:spcPct val="100000"/>
              </a:lnSpc>
              <a:spcBef>
                <a:spcPts val="600"/>
              </a:spcBef>
              <a:buNone/>
            </a:pPr>
            <a:r>
              <a:rPr lang="en-US" sz="2200" dirty="0"/>
              <a:t>Sign in or register for an account at </a:t>
            </a:r>
            <a:r>
              <a:rPr lang="en-US" sz="2200" u="sng" spc="10" dirty="0">
                <a:solidFill>
                  <a:srgbClr val="CF0F2D"/>
                </a:solidFill>
                <a:uFill>
                  <a:solidFill>
                    <a:srgbClr val="CF0F2D"/>
                  </a:solidFill>
                </a:uFill>
                <a:cs typeface="Gill Sans MT"/>
                <a:hlinkClick r:id="rId3"/>
              </a:rPr>
              <a:t>www.Caremark.com </a:t>
            </a:r>
            <a:r>
              <a:rPr lang="en-US" sz="2200" dirty="0"/>
              <a:t>or use their mobile app to access the following tools to help you save money:</a:t>
            </a:r>
          </a:p>
          <a:p>
            <a:pPr>
              <a:lnSpc>
                <a:spcPct val="100000"/>
              </a:lnSpc>
              <a:spcBef>
                <a:spcPts val="600"/>
              </a:spcBef>
              <a:buClr>
                <a:srgbClr val="CD0920"/>
              </a:buClr>
            </a:pPr>
            <a:r>
              <a:rPr lang="en-US" sz="2200" b="1" dirty="0"/>
              <a:t>Drug Price Comparison Tool - </a:t>
            </a:r>
            <a:r>
              <a:rPr lang="en-US" sz="2200" dirty="0"/>
              <a:t>CVS Caremark has a drug cost and coverage tool to help you check the cost of your medications at </a:t>
            </a:r>
            <a:r>
              <a:rPr lang="en-US" sz="2200" u="sng" spc="10" dirty="0">
                <a:solidFill>
                  <a:srgbClr val="CF0F2D"/>
                </a:solidFill>
                <a:uFill>
                  <a:solidFill>
                    <a:srgbClr val="CF0F2D"/>
                  </a:solidFill>
                </a:uFill>
                <a:cs typeface="Gill Sans MT"/>
                <a:hlinkClick r:id="rId3"/>
              </a:rPr>
              <a:t>www.Caremark.com</a:t>
            </a:r>
            <a:r>
              <a:rPr lang="en-US" sz="2200" dirty="0"/>
              <a:t>. </a:t>
            </a:r>
          </a:p>
          <a:p>
            <a:pPr>
              <a:lnSpc>
                <a:spcPct val="100000"/>
              </a:lnSpc>
              <a:spcBef>
                <a:spcPts val="600"/>
              </a:spcBef>
              <a:buClr>
                <a:srgbClr val="CD0920"/>
              </a:buClr>
            </a:pPr>
            <a:r>
              <a:rPr lang="en-US" sz="2200" b="1" dirty="0"/>
              <a:t>Retail vs. Mail Order </a:t>
            </a:r>
            <a:r>
              <a:rPr lang="en-US" sz="2200" dirty="0"/>
              <a:t>- You can check the price difference between having your medications delivered or picking them up at the pharmacy and compare costs at different pharmacies.</a:t>
            </a:r>
          </a:p>
          <a:p>
            <a:pPr>
              <a:lnSpc>
                <a:spcPct val="100000"/>
              </a:lnSpc>
              <a:spcBef>
                <a:spcPts val="600"/>
              </a:spcBef>
              <a:buClr>
                <a:srgbClr val="CD0920"/>
              </a:buClr>
            </a:pPr>
            <a:r>
              <a:rPr lang="en-US" sz="2200" b="1" dirty="0"/>
              <a:t>Generic Drugs - </a:t>
            </a:r>
            <a:r>
              <a:rPr lang="en-US" sz="2200" dirty="0"/>
              <a:t>When available, changing to the generic version of a drug can save you money. You can also price covered brand name, generics, or therapeutic alternatives on the site. </a:t>
            </a:r>
          </a:p>
          <a:p>
            <a:pPr>
              <a:lnSpc>
                <a:spcPct val="100000"/>
              </a:lnSpc>
              <a:spcBef>
                <a:spcPts val="0"/>
              </a:spcBef>
            </a:pPr>
            <a:endParaRPr lang="en-US" sz="2200" dirty="0"/>
          </a:p>
          <a:p>
            <a:pPr marL="0" indent="0">
              <a:lnSpc>
                <a:spcPct val="100000"/>
              </a:lnSpc>
              <a:spcBef>
                <a:spcPts val="0"/>
              </a:spcBef>
              <a:buFont typeface="Arial"/>
              <a:buNone/>
            </a:pPr>
            <a:endParaRPr lang="en-US" sz="2200" dirty="0"/>
          </a:p>
        </p:txBody>
      </p:sp>
      <p:pic>
        <p:nvPicPr>
          <p:cNvPr id="16" name="Picture 15">
            <a:extLst>
              <a:ext uri="{FF2B5EF4-FFF2-40B4-BE49-F238E27FC236}">
                <a16:creationId xmlns:a16="http://schemas.microsoft.com/office/drawing/2014/main" id="{B091EDDC-A4B5-4323-8173-0FA06611D57D}"/>
              </a:ext>
            </a:extLst>
          </p:cNvPr>
          <p:cNvPicPr>
            <a:picLocks noChangeAspect="1"/>
          </p:cNvPicPr>
          <p:nvPr/>
        </p:nvPicPr>
        <p:blipFill>
          <a:blip r:embed="rId4"/>
          <a:stretch>
            <a:fillRect/>
          </a:stretch>
        </p:blipFill>
        <p:spPr>
          <a:xfrm>
            <a:off x="10412803" y="329786"/>
            <a:ext cx="1565390" cy="756729"/>
          </a:xfrm>
          <a:prstGeom prst="rect">
            <a:avLst/>
          </a:prstGeom>
          <a:solidFill>
            <a:schemeClr val="accent1"/>
          </a:solidFill>
        </p:spPr>
      </p:pic>
      <p:pic>
        <p:nvPicPr>
          <p:cNvPr id="17" name="Picture 16">
            <a:extLst>
              <a:ext uri="{FF2B5EF4-FFF2-40B4-BE49-F238E27FC236}">
                <a16:creationId xmlns:a16="http://schemas.microsoft.com/office/drawing/2014/main" id="{8496E07D-6E6B-4C46-ADE7-3F21DD257343}"/>
              </a:ext>
            </a:extLst>
          </p:cNvPr>
          <p:cNvPicPr>
            <a:picLocks noChangeAspect="1"/>
          </p:cNvPicPr>
          <p:nvPr/>
        </p:nvPicPr>
        <p:blipFill rotWithShape="1">
          <a:blip r:embed="rId5"/>
          <a:srcRect b="9720"/>
          <a:stretch/>
        </p:blipFill>
        <p:spPr>
          <a:xfrm>
            <a:off x="3320046" y="4345724"/>
            <a:ext cx="5551907" cy="1751403"/>
          </a:xfrm>
          <a:prstGeom prst="rect">
            <a:avLst/>
          </a:prstGeom>
        </p:spPr>
      </p:pic>
    </p:spTree>
    <p:extLst>
      <p:ext uri="{BB962C8B-B14F-4D97-AF65-F5344CB8AC3E}">
        <p14:creationId xmlns:p14="http://schemas.microsoft.com/office/powerpoint/2010/main" val="269254324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676400" y="9144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b="0" dirty="0">
              <a:solidFill>
                <a:schemeClr val="tx1"/>
              </a:solidFill>
              <a:latin typeface="Arial" panose="020B0604020202020204" pitchFamily="34" charset="0"/>
              <a:ea typeface="ＭＳ Ｐゴシック" pitchFamily="34" charset="-128"/>
              <a:cs typeface="Arial" charset="0"/>
            </a:endParaRPr>
          </a:p>
        </p:txBody>
      </p:sp>
      <p:sp>
        <p:nvSpPr>
          <p:cNvPr id="13" name="Content Placeholder 2"/>
          <p:cNvSpPr txBox="1">
            <a:spLocks/>
          </p:cNvSpPr>
          <p:nvPr/>
        </p:nvSpPr>
        <p:spPr>
          <a:xfrm>
            <a:off x="1828800"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5" name="Content Placeholder 2"/>
          <p:cNvSpPr txBox="1">
            <a:spLocks/>
          </p:cNvSpPr>
          <p:nvPr/>
        </p:nvSpPr>
        <p:spPr>
          <a:xfrm>
            <a:off x="1806222" y="1086515"/>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rgbClr val="FF0000"/>
              </a:solidFill>
              <a:latin typeface="Arial" panose="020B0604020202020204" pitchFamily="34" charset="0"/>
              <a:ea typeface="ＭＳ Ｐゴシック" pitchFamily="34" charset="-128"/>
              <a:cs typeface="Arial" charset="0"/>
            </a:endParaRPr>
          </a:p>
        </p:txBody>
      </p:sp>
      <p:sp>
        <p:nvSpPr>
          <p:cNvPr id="11" name="Content Placeholder 2"/>
          <p:cNvSpPr txBox="1">
            <a:spLocks/>
          </p:cNvSpPr>
          <p:nvPr/>
        </p:nvSpPr>
        <p:spPr>
          <a:xfrm>
            <a:off x="1809044"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2" indent="0">
              <a:buClr>
                <a:schemeClr val="tx2"/>
              </a:buClr>
              <a:buNone/>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4" name="Text Placeholder 1">
            <a:extLst>
              <a:ext uri="{FF2B5EF4-FFF2-40B4-BE49-F238E27FC236}">
                <a16:creationId xmlns:a16="http://schemas.microsoft.com/office/drawing/2014/main" id="{1770F9DF-48AE-4F41-B48F-AC55456DBE38}"/>
              </a:ext>
            </a:extLst>
          </p:cNvPr>
          <p:cNvSpPr txBox="1">
            <a:spLocks/>
          </p:cNvSpPr>
          <p:nvPr/>
        </p:nvSpPr>
        <p:spPr>
          <a:xfrm>
            <a:off x="613433" y="904879"/>
            <a:ext cx="9749767" cy="463550"/>
          </a:xfrm>
          <a:prstGeom prst="rect">
            <a:avLst/>
          </a:prstGeom>
        </p:spPr>
        <p:txBody>
          <a:bodyPr>
            <a:norm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buNone/>
            </a:pPr>
            <a:r>
              <a:rPr lang="en-US" sz="2000" b="1" dirty="0"/>
              <a:t>Important Tips</a:t>
            </a:r>
          </a:p>
        </p:txBody>
      </p:sp>
      <p:sp>
        <p:nvSpPr>
          <p:cNvPr id="12" name="Title 5">
            <a:extLst>
              <a:ext uri="{FF2B5EF4-FFF2-40B4-BE49-F238E27FC236}">
                <a16:creationId xmlns:a16="http://schemas.microsoft.com/office/drawing/2014/main" id="{4504F18C-0479-43E3-B638-A7D6B7DC5395}"/>
              </a:ext>
            </a:extLst>
          </p:cNvPr>
          <p:cNvSpPr>
            <a:spLocks noGrp="1"/>
          </p:cNvSpPr>
          <p:nvPr>
            <p:ph type="title"/>
          </p:nvPr>
        </p:nvSpPr>
        <p:spPr>
          <a:xfrm>
            <a:off x="574322" y="27689"/>
            <a:ext cx="10515600" cy="1159347"/>
          </a:xfrm>
        </p:spPr>
        <p:txBody>
          <a:bodyPr>
            <a:normAutofit/>
          </a:bodyPr>
          <a:lstStyle/>
          <a:p>
            <a:r>
              <a:rPr lang="en-US" dirty="0"/>
              <a:t>CVS Caremark</a:t>
            </a:r>
          </a:p>
        </p:txBody>
      </p:sp>
      <p:sp>
        <p:nvSpPr>
          <p:cNvPr id="9" name="Content Placeholder 6">
            <a:extLst>
              <a:ext uri="{FF2B5EF4-FFF2-40B4-BE49-F238E27FC236}">
                <a16:creationId xmlns:a16="http://schemas.microsoft.com/office/drawing/2014/main" id="{D3D8A79E-3655-4965-B971-8F09CC7955B6}"/>
              </a:ext>
            </a:extLst>
          </p:cNvPr>
          <p:cNvSpPr txBox="1">
            <a:spLocks/>
          </p:cNvSpPr>
          <p:nvPr/>
        </p:nvSpPr>
        <p:spPr>
          <a:xfrm>
            <a:off x="574321" y="1450463"/>
            <a:ext cx="11403871" cy="4910766"/>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Clr>
                <a:srgbClr val="CD0920"/>
              </a:buClr>
            </a:pPr>
            <a:r>
              <a:rPr lang="en-US" sz="2000" b="1" dirty="0"/>
              <a:t>Specialty Medications </a:t>
            </a:r>
            <a:r>
              <a:rPr lang="en-US" sz="2000" dirty="0"/>
              <a:t>– Manufacturer coupons help cover the cost of expensive specialty medications. For example, a drug may cost $3,000 and a manufacturer coupon limits your expense to $5. </a:t>
            </a:r>
            <a:r>
              <a:rPr lang="en-US" sz="2000" u="sng" dirty="0"/>
              <a:t>Note</a:t>
            </a:r>
            <a:r>
              <a:rPr lang="en-US" sz="2000" dirty="0"/>
              <a:t>: Since the claim does not process through the drug plan, you will not receive credit toward your deductible and out-of-pocket maximum unless you submit a claim form. </a:t>
            </a:r>
          </a:p>
          <a:p>
            <a:pPr>
              <a:buClr>
                <a:srgbClr val="CD0920"/>
              </a:buClr>
            </a:pPr>
            <a:r>
              <a:rPr lang="en-US" sz="2000" b="1" dirty="0"/>
              <a:t>No Cost Preventive Drugs </a:t>
            </a:r>
            <a:r>
              <a:rPr lang="en-US" sz="2000" dirty="0"/>
              <a:t>– </a:t>
            </a:r>
            <a:r>
              <a:rPr lang="en-US" sz="2000" b="0" i="0" u="none" strike="noStrike" baseline="0" dirty="0">
                <a:solidFill>
                  <a:srgbClr val="211D1E"/>
                </a:solidFill>
              </a:rPr>
              <a:t>CVS Caremark provides certain preventive service benefits at no cost to you even if you haven’t met your deductible. These no-cost benefits are part of the Affordable Care Act (ACA). They include: </a:t>
            </a:r>
          </a:p>
          <a:p>
            <a:pPr lvl="1">
              <a:spcBef>
                <a:spcPts val="0"/>
              </a:spcBef>
              <a:buClr>
                <a:srgbClr val="CD0920"/>
              </a:buClr>
            </a:pPr>
            <a:r>
              <a:rPr lang="en-US" sz="2000" b="0" i="0" u="none" strike="noStrike" baseline="0" dirty="0">
                <a:solidFill>
                  <a:srgbClr val="211D1E"/>
                </a:solidFill>
              </a:rPr>
              <a:t>Drugs and supplements to prevent certain health conditions for adults, women and children </a:t>
            </a:r>
          </a:p>
          <a:p>
            <a:pPr lvl="1">
              <a:spcBef>
                <a:spcPts val="0"/>
              </a:spcBef>
              <a:buClr>
                <a:srgbClr val="CD0920"/>
              </a:buClr>
            </a:pPr>
            <a:r>
              <a:rPr lang="en-US" sz="2000" b="0" i="0" u="none" strike="noStrike" baseline="0" dirty="0">
                <a:solidFill>
                  <a:srgbClr val="211D1E"/>
                </a:solidFill>
              </a:rPr>
              <a:t>Medicine and products for quitting smoking or chewing tobacco (tobacco cessation) </a:t>
            </a:r>
          </a:p>
          <a:p>
            <a:pPr lvl="1">
              <a:spcBef>
                <a:spcPts val="0"/>
              </a:spcBef>
              <a:buClr>
                <a:srgbClr val="CD0920"/>
              </a:buClr>
            </a:pPr>
            <a:r>
              <a:rPr lang="en-US" sz="2000" b="0" i="0" u="none" strike="noStrike" baseline="0" dirty="0">
                <a:solidFill>
                  <a:srgbClr val="211D1E"/>
                </a:solidFill>
              </a:rPr>
              <a:t>Medicine used prior to screenings for certain health conditions in adults </a:t>
            </a:r>
          </a:p>
          <a:p>
            <a:pPr lvl="1">
              <a:spcBef>
                <a:spcPts val="0"/>
              </a:spcBef>
              <a:buClr>
                <a:srgbClr val="CD0920"/>
              </a:buClr>
            </a:pPr>
            <a:r>
              <a:rPr lang="en-US" sz="2000" b="0" i="0" u="none" strike="noStrike" baseline="0" dirty="0">
                <a:solidFill>
                  <a:srgbClr val="211D1E"/>
                </a:solidFill>
              </a:rPr>
              <a:t>Vaccines and immunizations to prevent certain illnesses in infants, children and adults</a:t>
            </a:r>
          </a:p>
          <a:p>
            <a:pPr algn="l">
              <a:buClr>
                <a:srgbClr val="CD0920"/>
              </a:buClr>
            </a:pPr>
            <a:r>
              <a:rPr lang="en-US" sz="2000" b="1" i="0" u="none" strike="noStrike" baseline="0" dirty="0">
                <a:solidFill>
                  <a:srgbClr val="000000"/>
                </a:solidFill>
              </a:rPr>
              <a:t>Track Your Accumulators </a:t>
            </a:r>
            <a:r>
              <a:rPr lang="en-US" sz="2000" dirty="0"/>
              <a:t>– </a:t>
            </a:r>
            <a:r>
              <a:rPr lang="en-US" sz="2000" b="0" i="0" u="none" strike="noStrike" baseline="0" dirty="0">
                <a:solidFill>
                  <a:srgbClr val="000000"/>
                </a:solidFill>
              </a:rPr>
              <a:t>Track your </a:t>
            </a:r>
            <a:r>
              <a:rPr lang="en-US" sz="2000" b="0" i="0" u="none" strike="noStrike" baseline="0" dirty="0">
                <a:solidFill>
                  <a:srgbClr val="211D1E"/>
                </a:solidFill>
              </a:rPr>
              <a:t>deductibles and out-of-pocket maximums at </a:t>
            </a:r>
            <a:r>
              <a:rPr lang="en-US" sz="2000" b="0" i="0" u="none" strike="noStrike" baseline="0" dirty="0">
                <a:solidFill>
                  <a:srgbClr val="211D1E"/>
                </a:solidFill>
                <a:hlinkClick r:id="rId3"/>
              </a:rPr>
              <a:t>www.Caremark.com</a:t>
            </a:r>
            <a:r>
              <a:rPr lang="en-US" sz="2000" b="0" i="0" u="none" strike="noStrike" baseline="0" dirty="0">
                <a:solidFill>
                  <a:srgbClr val="211D1E"/>
                </a:solidFill>
              </a:rPr>
              <a:t>.</a:t>
            </a:r>
          </a:p>
          <a:p>
            <a:pPr algn="l">
              <a:buClr>
                <a:srgbClr val="CD0920"/>
              </a:buClr>
            </a:pPr>
            <a:r>
              <a:rPr lang="en-US" sz="2000" b="1" dirty="0">
                <a:solidFill>
                  <a:srgbClr val="211D1E"/>
                </a:solidFill>
              </a:rPr>
              <a:t>Refill your prescriptions before the end of the year if you’re concerned about immediate out-of-pocket costs.</a:t>
            </a:r>
            <a:endParaRPr lang="en-US" sz="2000" b="1" i="0" u="none" strike="noStrike" baseline="0" dirty="0">
              <a:solidFill>
                <a:srgbClr val="211D1E"/>
              </a:solidFill>
            </a:endParaRPr>
          </a:p>
        </p:txBody>
      </p:sp>
      <p:pic>
        <p:nvPicPr>
          <p:cNvPr id="3" name="Picture 2">
            <a:extLst>
              <a:ext uri="{FF2B5EF4-FFF2-40B4-BE49-F238E27FC236}">
                <a16:creationId xmlns:a16="http://schemas.microsoft.com/office/drawing/2014/main" id="{EBD00BE3-E2D2-488F-B789-307F3C3BCD49}"/>
              </a:ext>
            </a:extLst>
          </p:cNvPr>
          <p:cNvPicPr>
            <a:picLocks noChangeAspect="1"/>
          </p:cNvPicPr>
          <p:nvPr/>
        </p:nvPicPr>
        <p:blipFill>
          <a:blip r:embed="rId4"/>
          <a:stretch>
            <a:fillRect/>
          </a:stretch>
        </p:blipFill>
        <p:spPr>
          <a:xfrm>
            <a:off x="10412803" y="329786"/>
            <a:ext cx="1565390" cy="756729"/>
          </a:xfrm>
          <a:prstGeom prst="rect">
            <a:avLst/>
          </a:prstGeom>
          <a:solidFill>
            <a:schemeClr val="accent1"/>
          </a:solidFill>
        </p:spPr>
      </p:pic>
    </p:spTree>
    <p:extLst>
      <p:ext uri="{BB962C8B-B14F-4D97-AF65-F5344CB8AC3E}">
        <p14:creationId xmlns:p14="http://schemas.microsoft.com/office/powerpoint/2010/main" val="156950545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C6E124-8751-4670-9857-1454A5D4D930}"/>
              </a:ext>
            </a:extLst>
          </p:cNvPr>
          <p:cNvSpPr>
            <a:spLocks noGrp="1"/>
          </p:cNvSpPr>
          <p:nvPr>
            <p:ph type="title"/>
          </p:nvPr>
        </p:nvSpPr>
        <p:spPr>
          <a:xfrm>
            <a:off x="393700" y="-4968"/>
            <a:ext cx="10515600" cy="1159347"/>
          </a:xfrm>
        </p:spPr>
        <p:txBody>
          <a:bodyPr/>
          <a:lstStyle/>
          <a:p>
            <a:r>
              <a:rPr lang="en-US" dirty="0"/>
              <a:t>About </a:t>
            </a:r>
            <a:r>
              <a:rPr lang="en-US" dirty="0" err="1"/>
              <a:t>Picwell</a:t>
            </a:r>
            <a:endParaRPr lang="en-US" dirty="0"/>
          </a:p>
        </p:txBody>
      </p:sp>
      <p:sp>
        <p:nvSpPr>
          <p:cNvPr id="7" name="Content Placeholder 6">
            <a:extLst>
              <a:ext uri="{FF2B5EF4-FFF2-40B4-BE49-F238E27FC236}">
                <a16:creationId xmlns:a16="http://schemas.microsoft.com/office/drawing/2014/main" id="{9F706819-1F63-4928-8C30-0928537646D3}"/>
              </a:ext>
            </a:extLst>
          </p:cNvPr>
          <p:cNvSpPr>
            <a:spLocks noGrp="1"/>
          </p:cNvSpPr>
          <p:nvPr>
            <p:ph idx="1"/>
          </p:nvPr>
        </p:nvSpPr>
        <p:spPr>
          <a:xfrm>
            <a:off x="393700" y="963582"/>
            <a:ext cx="6159500" cy="4007671"/>
          </a:xfrm>
        </p:spPr>
        <p:txBody>
          <a:bodyPr>
            <a:normAutofit fontScale="77500" lnSpcReduction="20000"/>
          </a:bodyPr>
          <a:lstStyle/>
          <a:p>
            <a:pPr>
              <a:spcBef>
                <a:spcPts val="600"/>
              </a:spcBef>
            </a:pPr>
            <a:r>
              <a:rPr lang="en-US" sz="3000" dirty="0"/>
              <a:t>Founded by University of Pennsylvania economists</a:t>
            </a:r>
          </a:p>
          <a:p>
            <a:pPr>
              <a:spcBef>
                <a:spcPts val="600"/>
              </a:spcBef>
            </a:pPr>
            <a:r>
              <a:rPr lang="en-US" sz="3000" dirty="0"/>
              <a:t>Provides over 4 million consumer health insurance recommendations annually.</a:t>
            </a:r>
          </a:p>
          <a:p>
            <a:pPr>
              <a:spcBef>
                <a:spcPts val="600"/>
              </a:spcBef>
            </a:pPr>
            <a:r>
              <a:rPr lang="en-US" sz="3000" dirty="0" err="1"/>
              <a:t>Picwell</a:t>
            </a:r>
            <a:r>
              <a:rPr lang="en-US" sz="3000" dirty="0"/>
              <a:t> is a customized website to help you decide the most suitable amount to contribute to your HSA:  </a:t>
            </a:r>
          </a:p>
          <a:p>
            <a:pPr marL="0" indent="0" algn="ctr">
              <a:buNone/>
            </a:pPr>
            <a:r>
              <a:rPr lang="en-US" b="1" u="sng" dirty="0">
                <a:solidFill>
                  <a:srgbClr val="0070C0"/>
                </a:solidFill>
                <a:hlinkClick r:id="rId3"/>
              </a:rPr>
              <a:t>oberlin.picwell.com </a:t>
            </a:r>
            <a:endParaRPr lang="en-US" sz="2800" b="1" u="sng" dirty="0">
              <a:solidFill>
                <a:srgbClr val="0070C0"/>
              </a:solidFill>
            </a:endParaRPr>
          </a:p>
          <a:p>
            <a:pPr algn="l">
              <a:buClr>
                <a:srgbClr val="CD0920"/>
              </a:buClr>
            </a:pPr>
            <a:r>
              <a:rPr lang="en-US" b="0" i="0" dirty="0">
                <a:effectLst/>
              </a:rPr>
              <a:t>First, the site will ask you a few questions to assess your healthcare needs and preferences.</a:t>
            </a:r>
          </a:p>
          <a:p>
            <a:pPr algn="l">
              <a:buClr>
                <a:srgbClr val="CD0920"/>
              </a:buClr>
            </a:pPr>
            <a:r>
              <a:rPr lang="en-US" b="0" i="0" dirty="0">
                <a:effectLst/>
              </a:rPr>
              <a:t>Then the online tool recommends a suitable HSA contribution amount.</a:t>
            </a:r>
          </a:p>
        </p:txBody>
      </p:sp>
      <p:pic>
        <p:nvPicPr>
          <p:cNvPr id="4" name="Picture 3">
            <a:extLst>
              <a:ext uri="{FF2B5EF4-FFF2-40B4-BE49-F238E27FC236}">
                <a16:creationId xmlns:a16="http://schemas.microsoft.com/office/drawing/2014/main" id="{EBE52E73-371E-4556-A811-ECA680BF1D8E}"/>
              </a:ext>
            </a:extLst>
          </p:cNvPr>
          <p:cNvPicPr>
            <a:picLocks noChangeAspect="1"/>
          </p:cNvPicPr>
          <p:nvPr/>
        </p:nvPicPr>
        <p:blipFill rotWithShape="1">
          <a:blip r:embed="rId4"/>
          <a:srcRect t="56587"/>
          <a:stretch/>
        </p:blipFill>
        <p:spPr>
          <a:xfrm>
            <a:off x="6856281" y="305039"/>
            <a:ext cx="5323019" cy="1192212"/>
          </a:xfrm>
          <a:prstGeom prst="rect">
            <a:avLst/>
          </a:prstGeom>
        </p:spPr>
      </p:pic>
      <p:pic>
        <p:nvPicPr>
          <p:cNvPr id="10" name="Picture 9">
            <a:extLst>
              <a:ext uri="{FF2B5EF4-FFF2-40B4-BE49-F238E27FC236}">
                <a16:creationId xmlns:a16="http://schemas.microsoft.com/office/drawing/2014/main" id="{57F5D009-2608-4F4E-8788-B6E6CEE48B75}"/>
              </a:ext>
            </a:extLst>
          </p:cNvPr>
          <p:cNvPicPr>
            <a:picLocks noChangeAspect="1"/>
          </p:cNvPicPr>
          <p:nvPr/>
        </p:nvPicPr>
        <p:blipFill rotWithShape="1">
          <a:blip r:embed="rId5"/>
          <a:srcRect b="34359"/>
          <a:stretch/>
        </p:blipFill>
        <p:spPr>
          <a:xfrm>
            <a:off x="6856281" y="4829818"/>
            <a:ext cx="5295980" cy="1391097"/>
          </a:xfrm>
          <a:prstGeom prst="rect">
            <a:avLst/>
          </a:prstGeom>
        </p:spPr>
      </p:pic>
      <p:pic>
        <p:nvPicPr>
          <p:cNvPr id="12" name="Picture 11">
            <a:extLst>
              <a:ext uri="{FF2B5EF4-FFF2-40B4-BE49-F238E27FC236}">
                <a16:creationId xmlns:a16="http://schemas.microsoft.com/office/drawing/2014/main" id="{74B0E310-A6FF-4018-AEA1-00E4393EF73E}"/>
              </a:ext>
            </a:extLst>
          </p:cNvPr>
          <p:cNvPicPr>
            <a:picLocks noChangeAspect="1"/>
          </p:cNvPicPr>
          <p:nvPr/>
        </p:nvPicPr>
        <p:blipFill>
          <a:blip r:embed="rId6"/>
          <a:stretch>
            <a:fillRect/>
          </a:stretch>
        </p:blipFill>
        <p:spPr>
          <a:xfrm>
            <a:off x="6856503" y="1497251"/>
            <a:ext cx="5322797" cy="3332567"/>
          </a:xfrm>
          <a:prstGeom prst="rect">
            <a:avLst/>
          </a:prstGeom>
        </p:spPr>
      </p:pic>
      <p:pic>
        <p:nvPicPr>
          <p:cNvPr id="3" name="Picture 2">
            <a:extLst>
              <a:ext uri="{FF2B5EF4-FFF2-40B4-BE49-F238E27FC236}">
                <a16:creationId xmlns:a16="http://schemas.microsoft.com/office/drawing/2014/main" id="{3E987F3E-14B1-4A8A-B2DB-6EF02586E3C8}"/>
              </a:ext>
            </a:extLst>
          </p:cNvPr>
          <p:cNvPicPr>
            <a:picLocks noChangeAspect="1"/>
          </p:cNvPicPr>
          <p:nvPr/>
        </p:nvPicPr>
        <p:blipFill>
          <a:blip r:embed="rId7"/>
          <a:stretch>
            <a:fillRect/>
          </a:stretch>
        </p:blipFill>
        <p:spPr>
          <a:xfrm>
            <a:off x="2683239" y="4579271"/>
            <a:ext cx="1409075" cy="1420577"/>
          </a:xfrm>
          <a:prstGeom prst="rect">
            <a:avLst/>
          </a:prstGeom>
        </p:spPr>
      </p:pic>
    </p:spTree>
    <p:extLst>
      <p:ext uri="{BB962C8B-B14F-4D97-AF65-F5344CB8AC3E}">
        <p14:creationId xmlns:p14="http://schemas.microsoft.com/office/powerpoint/2010/main" val="658118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C6E124-8751-4670-9857-1454A5D4D930}"/>
              </a:ext>
            </a:extLst>
          </p:cNvPr>
          <p:cNvSpPr>
            <a:spLocks noGrp="1"/>
          </p:cNvSpPr>
          <p:nvPr>
            <p:ph type="title"/>
          </p:nvPr>
        </p:nvSpPr>
        <p:spPr>
          <a:xfrm>
            <a:off x="449943" y="412025"/>
            <a:ext cx="10515600" cy="1159347"/>
          </a:xfrm>
        </p:spPr>
        <p:txBody>
          <a:bodyPr/>
          <a:lstStyle/>
          <a:p>
            <a:r>
              <a:rPr lang="en-US" dirty="0"/>
              <a:t>HSAs, HRAs, and FSAs</a:t>
            </a:r>
          </a:p>
        </p:txBody>
      </p:sp>
      <p:graphicFrame>
        <p:nvGraphicFramePr>
          <p:cNvPr id="30" name="Table 29">
            <a:extLst>
              <a:ext uri="{FF2B5EF4-FFF2-40B4-BE49-F238E27FC236}">
                <a16:creationId xmlns:a16="http://schemas.microsoft.com/office/drawing/2014/main" id="{671D80B2-AAE3-480B-9326-60D6174E2559}"/>
              </a:ext>
            </a:extLst>
          </p:cNvPr>
          <p:cNvGraphicFramePr>
            <a:graphicFrameLocks noGrp="1"/>
          </p:cNvGraphicFramePr>
          <p:nvPr>
            <p:extLst>
              <p:ext uri="{D42A27DB-BD31-4B8C-83A1-F6EECF244321}">
                <p14:modId xmlns:p14="http://schemas.microsoft.com/office/powerpoint/2010/main" val="3771369689"/>
              </p:ext>
            </p:extLst>
          </p:nvPr>
        </p:nvGraphicFramePr>
        <p:xfrm>
          <a:off x="464457" y="1455867"/>
          <a:ext cx="11277600" cy="4246728"/>
        </p:xfrm>
        <a:graphic>
          <a:graphicData uri="http://schemas.openxmlformats.org/drawingml/2006/table">
            <a:tbl>
              <a:tblPr firstRow="1" bandRow="1">
                <a:tableStyleId>{5C22544A-7EE6-4342-B048-85BDC9FD1C3A}</a:tableStyleId>
              </a:tblPr>
              <a:tblGrid>
                <a:gridCol w="2075543">
                  <a:extLst>
                    <a:ext uri="{9D8B030D-6E8A-4147-A177-3AD203B41FA5}">
                      <a16:colId xmlns:a16="http://schemas.microsoft.com/office/drawing/2014/main" val="168198283"/>
                    </a:ext>
                  </a:extLst>
                </a:gridCol>
                <a:gridCol w="3810000">
                  <a:extLst>
                    <a:ext uri="{9D8B030D-6E8A-4147-A177-3AD203B41FA5}">
                      <a16:colId xmlns:a16="http://schemas.microsoft.com/office/drawing/2014/main" val="2874169832"/>
                    </a:ext>
                  </a:extLst>
                </a:gridCol>
                <a:gridCol w="2552700">
                  <a:extLst>
                    <a:ext uri="{9D8B030D-6E8A-4147-A177-3AD203B41FA5}">
                      <a16:colId xmlns:a16="http://schemas.microsoft.com/office/drawing/2014/main" val="3828410894"/>
                    </a:ext>
                  </a:extLst>
                </a:gridCol>
                <a:gridCol w="2839357">
                  <a:extLst>
                    <a:ext uri="{9D8B030D-6E8A-4147-A177-3AD203B41FA5}">
                      <a16:colId xmlns:a16="http://schemas.microsoft.com/office/drawing/2014/main" val="1790882506"/>
                    </a:ext>
                  </a:extLst>
                </a:gridCol>
              </a:tblGrid>
              <a:tr h="744583">
                <a:tc>
                  <a:txBody>
                    <a:bodyPr/>
                    <a:lstStyle/>
                    <a:p>
                      <a:pPr algn="ctr"/>
                      <a:endParaRPr 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1700" dirty="0"/>
                        <a:t>Funding </a:t>
                      </a:r>
                    </a:p>
                    <a:p>
                      <a:pPr algn="ctr"/>
                      <a:r>
                        <a:rPr lang="en-US" sz="1700" dirty="0"/>
                        <a:t>Accounts</a:t>
                      </a:r>
                    </a:p>
                    <a:p>
                      <a:pPr algn="ctr"/>
                      <a:r>
                        <a:rPr lang="en-US" sz="1700" dirty="0"/>
                        <a:t>(HSA &amp; HRA)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1700" dirty="0"/>
                        <a:t>Health Care Flexible Spending Account</a:t>
                      </a:r>
                    </a:p>
                    <a:p>
                      <a:pPr algn="ctr"/>
                      <a:r>
                        <a:rPr lang="en-US" sz="1700" dirty="0"/>
                        <a:t>(HC-FSA)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pPr algn="ctr"/>
                      <a:r>
                        <a:rPr lang="en-US" sz="1700" dirty="0"/>
                        <a:t>Dependent Care Flexible Spending Account </a:t>
                      </a:r>
                    </a:p>
                    <a:p>
                      <a:pPr algn="ctr"/>
                      <a:r>
                        <a:rPr lang="en-US" sz="1700" dirty="0"/>
                        <a:t>(DC-FSA)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extLst>
                  <a:ext uri="{0D108BD9-81ED-4DB2-BD59-A6C34878D82A}">
                    <a16:rowId xmlns:a16="http://schemas.microsoft.com/office/drawing/2014/main" val="2475501388"/>
                  </a:ext>
                </a:extLst>
              </a:tr>
              <a:tr h="721791">
                <a:tc>
                  <a:txBody>
                    <a:bodyPr/>
                    <a:lstStyle/>
                    <a:p>
                      <a:r>
                        <a:rPr lang="en-US" sz="1700" b="1" dirty="0"/>
                        <a:t>Eligibility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700" dirty="0"/>
                        <a:t>Must be enrolled in the CDHP plan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u="none" dirty="0"/>
                        <a:t>You </a:t>
                      </a:r>
                      <a:r>
                        <a:rPr lang="en-US" sz="1700" u="sng" dirty="0"/>
                        <a:t>cannot</a:t>
                      </a:r>
                      <a:r>
                        <a:rPr lang="en-US" sz="1700" dirty="0"/>
                        <a:t> be enrolled in the CDHP-HSA plan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dirty="0"/>
                        <a:t>No restrictions that depend upon the medical plan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25275200"/>
                  </a:ext>
                </a:extLst>
              </a:tr>
              <a:tr h="386333">
                <a:tc>
                  <a:txBody>
                    <a:bodyPr/>
                    <a:lstStyle/>
                    <a:p>
                      <a:r>
                        <a:rPr lang="en-US" sz="1700" b="1" dirty="0"/>
                        <a:t>Qualified Expenses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700" dirty="0"/>
                        <a:t>Medical, Rx, Dental, Vision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dirty="0"/>
                        <a:t>Medical, Rx, Dental, Vision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dirty="0"/>
                        <a:t>Eligible Dependent </a:t>
                      </a:r>
                    </a:p>
                    <a:p>
                      <a:pPr algn="ctr"/>
                      <a:r>
                        <a:rPr lang="en-US" sz="1700" dirty="0"/>
                        <a:t>Care Services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9459455"/>
                  </a:ext>
                </a:extLst>
              </a:tr>
              <a:tr h="666821">
                <a:tc>
                  <a:txBody>
                    <a:bodyPr/>
                    <a:lstStyle/>
                    <a:p>
                      <a:r>
                        <a:rPr lang="en-US" sz="1700" b="1" dirty="0"/>
                        <a:t>2022 Oberlin Annual contribution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00" b="1" kern="1200" dirty="0">
                          <a:solidFill>
                            <a:schemeClr val="dk1"/>
                          </a:solidFill>
                          <a:latin typeface="+mn-lt"/>
                          <a:ea typeface="+mn-ea"/>
                          <a:cs typeface="+mn-cs"/>
                        </a:rPr>
                        <a:t>Single:  </a:t>
                      </a:r>
                      <a:r>
                        <a:rPr lang="en-US" sz="1700" kern="1200" dirty="0">
                          <a:solidFill>
                            <a:schemeClr val="dk1"/>
                          </a:solidFill>
                          <a:latin typeface="+mn-lt"/>
                          <a:ea typeface="+mn-ea"/>
                          <a:cs typeface="+mn-cs"/>
                        </a:rPr>
                        <a:t>$1,000 + $500 bump = </a:t>
                      </a:r>
                      <a:r>
                        <a:rPr lang="en-US" sz="1700" b="1" kern="1200" dirty="0">
                          <a:solidFill>
                            <a:schemeClr val="dk1"/>
                          </a:solidFill>
                          <a:latin typeface="+mn-lt"/>
                          <a:ea typeface="+mn-ea"/>
                          <a:cs typeface="+mn-cs"/>
                        </a:rPr>
                        <a:t>$1,500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700" b="1" kern="1200" dirty="0">
                          <a:solidFill>
                            <a:schemeClr val="dk1"/>
                          </a:solidFill>
                          <a:latin typeface="+mn-lt"/>
                          <a:ea typeface="+mn-ea"/>
                          <a:cs typeface="+mn-cs"/>
                        </a:rPr>
                        <a:t>EE + 1:  </a:t>
                      </a:r>
                      <a:r>
                        <a:rPr lang="en-US" sz="1700" kern="1200" dirty="0">
                          <a:solidFill>
                            <a:schemeClr val="dk1"/>
                          </a:solidFill>
                          <a:latin typeface="+mn-lt"/>
                          <a:ea typeface="+mn-ea"/>
                          <a:cs typeface="+mn-cs"/>
                        </a:rPr>
                        <a:t>$1,500 + $750 bump = </a:t>
                      </a:r>
                      <a:r>
                        <a:rPr lang="en-US" sz="1700" b="1" kern="1200" dirty="0">
                          <a:solidFill>
                            <a:schemeClr val="dk1"/>
                          </a:solidFill>
                          <a:latin typeface="+mn-lt"/>
                          <a:ea typeface="+mn-ea"/>
                          <a:cs typeface="+mn-cs"/>
                        </a:rPr>
                        <a:t>$2,250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700" b="1" kern="1200" dirty="0">
                          <a:solidFill>
                            <a:schemeClr val="dk1"/>
                          </a:solidFill>
                          <a:latin typeface="+mn-lt"/>
                          <a:ea typeface="+mn-ea"/>
                          <a:cs typeface="+mn-cs"/>
                        </a:rPr>
                        <a:t>Family: </a:t>
                      </a:r>
                      <a:r>
                        <a:rPr lang="en-US" sz="1700" kern="1200" dirty="0">
                          <a:solidFill>
                            <a:schemeClr val="dk1"/>
                          </a:solidFill>
                          <a:latin typeface="+mn-lt"/>
                          <a:ea typeface="+mn-ea"/>
                          <a:cs typeface="+mn-cs"/>
                        </a:rPr>
                        <a:t>$2,000 + $1,000 bump = </a:t>
                      </a:r>
                      <a:r>
                        <a:rPr lang="en-US" sz="1700" b="1" kern="1200" dirty="0">
                          <a:solidFill>
                            <a:schemeClr val="dk1"/>
                          </a:solidFill>
                          <a:latin typeface="+mn-lt"/>
                          <a:ea typeface="+mn-ea"/>
                          <a:cs typeface="+mn-cs"/>
                        </a:rPr>
                        <a:t>$3,000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dirty="0"/>
                        <a:t>Not applicable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dirty="0"/>
                        <a:t>Not applicable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7170896"/>
                  </a:ext>
                </a:extLst>
              </a:tr>
              <a:tr h="568377">
                <a:tc>
                  <a:txBody>
                    <a:bodyPr/>
                    <a:lstStyle/>
                    <a:p>
                      <a:r>
                        <a:rPr lang="en-US" sz="1700" b="1" dirty="0"/>
                        <a:t>Rollover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700" dirty="0"/>
                        <a:t>Unused balance rolls over year to 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dirty="0">
                          <a:solidFill>
                            <a:schemeClr val="tx1"/>
                          </a:solidFill>
                        </a:rPr>
                        <a:t>None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dirty="0">
                          <a:solidFill>
                            <a:schemeClr val="tx1"/>
                          </a:solidFill>
                        </a:rPr>
                        <a:t>None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4516621"/>
                  </a:ext>
                </a:extLst>
              </a:tr>
              <a:tr h="225377">
                <a:tc>
                  <a:txBody>
                    <a:bodyPr/>
                    <a:lstStyle/>
                    <a:p>
                      <a:r>
                        <a:rPr lang="en-US" sz="1700" b="1" dirty="0"/>
                        <a:t>Changes to contributions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US" sz="1700" dirty="0"/>
                        <a:t>HSA: Any 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dirty="0"/>
                        <a:t>Only during annual </a:t>
                      </a:r>
                    </a:p>
                    <a:p>
                      <a:pPr algn="ctr"/>
                      <a:r>
                        <a:rPr lang="en-US" sz="1700" dirty="0"/>
                        <a:t>open enrollment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700" dirty="0"/>
                        <a:t>Only during annual </a:t>
                      </a:r>
                    </a:p>
                    <a:p>
                      <a:pPr algn="ctr"/>
                      <a:r>
                        <a:rPr lang="en-US" sz="1700" dirty="0"/>
                        <a:t>open enrollment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4400124"/>
                  </a:ext>
                </a:extLst>
              </a:tr>
            </a:tbl>
          </a:graphicData>
        </a:graphic>
      </p:graphicFrame>
    </p:spTree>
    <p:extLst>
      <p:ext uri="{BB962C8B-B14F-4D97-AF65-F5344CB8AC3E}">
        <p14:creationId xmlns:p14="http://schemas.microsoft.com/office/powerpoint/2010/main" val="3257943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C6E124-8751-4670-9857-1454A5D4D930}"/>
              </a:ext>
            </a:extLst>
          </p:cNvPr>
          <p:cNvSpPr>
            <a:spLocks noGrp="1"/>
          </p:cNvSpPr>
          <p:nvPr>
            <p:ph type="title"/>
          </p:nvPr>
        </p:nvSpPr>
        <p:spPr>
          <a:xfrm>
            <a:off x="632935" y="456954"/>
            <a:ext cx="10515600" cy="1159347"/>
          </a:xfrm>
        </p:spPr>
        <p:txBody>
          <a:bodyPr/>
          <a:lstStyle/>
          <a:p>
            <a:r>
              <a:rPr lang="en-US" dirty="0"/>
              <a:t>HSA Account Setup</a:t>
            </a:r>
          </a:p>
        </p:txBody>
      </p:sp>
      <p:sp>
        <p:nvSpPr>
          <p:cNvPr id="8" name="Oval 7">
            <a:extLst>
              <a:ext uri="{FF2B5EF4-FFF2-40B4-BE49-F238E27FC236}">
                <a16:creationId xmlns:a16="http://schemas.microsoft.com/office/drawing/2014/main" id="{5C6B0D18-8883-4A92-A957-E0F956D61538}"/>
              </a:ext>
            </a:extLst>
          </p:cNvPr>
          <p:cNvSpPr>
            <a:spLocks noChangeAspect="1"/>
          </p:cNvSpPr>
          <p:nvPr/>
        </p:nvSpPr>
        <p:spPr>
          <a:xfrm>
            <a:off x="1554480" y="2619492"/>
            <a:ext cx="2208731" cy="2208727"/>
          </a:xfrm>
          <a:prstGeom prst="ellipse">
            <a:avLst/>
          </a:prstGeom>
          <a:solidFill>
            <a:srgbClr val="CD0920"/>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white"/>
                </a:solidFill>
                <a:effectLst/>
                <a:uLnTx/>
                <a:uFillTx/>
                <a:ea typeface="+mn-ea"/>
                <a:cs typeface="+mn-cs"/>
              </a:rPr>
              <a:t>Enroll in the CDHP with HSA or HRA</a:t>
            </a:r>
            <a:endParaRPr kumimoji="0" lang="en-US" sz="2000" b="1" i="0" u="none" strike="noStrike" kern="0" cap="none" spc="0" normalizeH="0" baseline="0" noProof="0" dirty="0">
              <a:ln>
                <a:noFill/>
              </a:ln>
              <a:solidFill>
                <a:srgbClr val="00AAC6"/>
              </a:solidFill>
              <a:effectLst/>
              <a:uLnTx/>
              <a:uFillTx/>
              <a:ea typeface="+mn-ea"/>
              <a:cs typeface="+mn-cs"/>
            </a:endParaRPr>
          </a:p>
        </p:txBody>
      </p:sp>
      <p:sp>
        <p:nvSpPr>
          <p:cNvPr id="9" name="Oval 8">
            <a:extLst>
              <a:ext uri="{FF2B5EF4-FFF2-40B4-BE49-F238E27FC236}">
                <a16:creationId xmlns:a16="http://schemas.microsoft.com/office/drawing/2014/main" id="{3787C4F8-C31B-47E4-83D5-0728E95A2419}"/>
              </a:ext>
            </a:extLst>
          </p:cNvPr>
          <p:cNvSpPr>
            <a:spLocks noChangeAspect="1"/>
          </p:cNvSpPr>
          <p:nvPr/>
        </p:nvSpPr>
        <p:spPr>
          <a:xfrm>
            <a:off x="4786371" y="2619491"/>
            <a:ext cx="2208731" cy="2208727"/>
          </a:xfrm>
          <a:prstGeom prst="ellipse">
            <a:avLst/>
          </a:prstGeom>
          <a:solidFill>
            <a:srgbClr val="FFC72C"/>
          </a:solidFill>
          <a:ln w="9525" cap="flat" cmpd="sng" algn="ctr">
            <a:noFill/>
            <a:prstDash val="solid"/>
          </a:ln>
          <a:effectLst/>
        </p:spPr>
        <p:txBody>
          <a:bodyPr rtlCol="0" anchor="ctr"/>
          <a:lstStyle/>
          <a:p>
            <a:pPr lvl="0" algn="ctr" defTabSz="914400">
              <a:defRPr/>
            </a:pPr>
            <a:r>
              <a:rPr lang="en-US" sz="2000" b="1" kern="0" dirty="0">
                <a:solidFill>
                  <a:prstClr val="white"/>
                </a:solidFill>
              </a:rPr>
              <a:t>Receive Welcome Kit and Debit Cards</a:t>
            </a:r>
          </a:p>
        </p:txBody>
      </p:sp>
      <p:sp>
        <p:nvSpPr>
          <p:cNvPr id="10" name="Oval 9">
            <a:extLst>
              <a:ext uri="{FF2B5EF4-FFF2-40B4-BE49-F238E27FC236}">
                <a16:creationId xmlns:a16="http://schemas.microsoft.com/office/drawing/2014/main" id="{C0124282-75FE-4FEF-8F7D-56992DD863B1}"/>
              </a:ext>
            </a:extLst>
          </p:cNvPr>
          <p:cNvSpPr>
            <a:spLocks noChangeAspect="1"/>
          </p:cNvSpPr>
          <p:nvPr/>
        </p:nvSpPr>
        <p:spPr>
          <a:xfrm>
            <a:off x="8018264" y="2619491"/>
            <a:ext cx="2208731" cy="2208727"/>
          </a:xfrm>
          <a:prstGeom prst="ellipse">
            <a:avLst/>
          </a:prstGeom>
          <a:solidFill>
            <a:srgbClr val="404040"/>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0" dirty="0">
                <a:solidFill>
                  <a:prstClr val="white"/>
                </a:solidFill>
              </a:rPr>
              <a:t>First quarter Oberlin HSA Funds Available</a:t>
            </a:r>
            <a:endParaRPr kumimoji="0" lang="en-US" sz="2000" b="1" i="0" u="none" strike="noStrike" kern="0" cap="none" spc="0" normalizeH="0" baseline="0" noProof="0" dirty="0">
              <a:ln>
                <a:noFill/>
              </a:ln>
              <a:solidFill>
                <a:prstClr val="white"/>
              </a:solidFill>
              <a:effectLst/>
              <a:uLnTx/>
              <a:uFillTx/>
              <a:ea typeface="+mn-ea"/>
              <a:cs typeface="+mn-cs"/>
            </a:endParaRPr>
          </a:p>
        </p:txBody>
      </p:sp>
      <p:graphicFrame>
        <p:nvGraphicFramePr>
          <p:cNvPr id="11" name="Table 10">
            <a:extLst>
              <a:ext uri="{FF2B5EF4-FFF2-40B4-BE49-F238E27FC236}">
                <a16:creationId xmlns:a16="http://schemas.microsoft.com/office/drawing/2014/main" id="{C73700DE-FE0E-4473-A4AA-30D1880207B1}"/>
              </a:ext>
            </a:extLst>
          </p:cNvPr>
          <p:cNvGraphicFramePr>
            <a:graphicFrameLocks noGrp="1"/>
          </p:cNvGraphicFramePr>
          <p:nvPr>
            <p:extLst>
              <p:ext uri="{D42A27DB-BD31-4B8C-83A1-F6EECF244321}">
                <p14:modId xmlns:p14="http://schemas.microsoft.com/office/powerpoint/2010/main" val="2376215501"/>
              </p:ext>
            </p:extLst>
          </p:nvPr>
        </p:nvGraphicFramePr>
        <p:xfrm>
          <a:off x="1554478" y="1873831"/>
          <a:ext cx="8672515" cy="487680"/>
        </p:xfrm>
        <a:graphic>
          <a:graphicData uri="http://schemas.openxmlformats.org/drawingml/2006/table">
            <a:tbl>
              <a:tblPr firstRow="1" bandRow="1">
                <a:tableStyleId>{5C22544A-7EE6-4342-B048-85BDC9FD1C3A}</a:tableStyleId>
              </a:tblPr>
              <a:tblGrid>
                <a:gridCol w="2271713">
                  <a:extLst>
                    <a:ext uri="{9D8B030D-6E8A-4147-A177-3AD203B41FA5}">
                      <a16:colId xmlns:a16="http://schemas.microsoft.com/office/drawing/2014/main" val="1664805349"/>
                    </a:ext>
                  </a:extLst>
                </a:gridCol>
                <a:gridCol w="4129089">
                  <a:extLst>
                    <a:ext uri="{9D8B030D-6E8A-4147-A177-3AD203B41FA5}">
                      <a16:colId xmlns:a16="http://schemas.microsoft.com/office/drawing/2014/main" val="717980996"/>
                    </a:ext>
                  </a:extLst>
                </a:gridCol>
                <a:gridCol w="2271713">
                  <a:extLst>
                    <a:ext uri="{9D8B030D-6E8A-4147-A177-3AD203B41FA5}">
                      <a16:colId xmlns:a16="http://schemas.microsoft.com/office/drawing/2014/main" val="1856763464"/>
                    </a:ext>
                  </a:extLst>
                </a:gridCol>
              </a:tblGrid>
              <a:tr h="370840">
                <a:tc>
                  <a:txBody>
                    <a:bodyPr/>
                    <a:lstStyle/>
                    <a:p>
                      <a:pPr algn="ctr"/>
                      <a:r>
                        <a:rPr lang="en-US" sz="2600" dirty="0">
                          <a:solidFill>
                            <a:schemeClr val="tx1"/>
                          </a:solidFill>
                        </a:rPr>
                        <a:t>October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600" dirty="0">
                          <a:solidFill>
                            <a:schemeClr val="tx1"/>
                          </a:solidFill>
                        </a:rPr>
                        <a:t>December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600" dirty="0">
                          <a:solidFill>
                            <a:schemeClr val="tx1"/>
                          </a:solidFill>
                        </a:rPr>
                        <a:t>January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15895020"/>
                  </a:ext>
                </a:extLst>
              </a:tr>
            </a:tbl>
          </a:graphicData>
        </a:graphic>
      </p:graphicFrame>
      <p:sp>
        <p:nvSpPr>
          <p:cNvPr id="12" name="Arrow: Right 11">
            <a:extLst>
              <a:ext uri="{FF2B5EF4-FFF2-40B4-BE49-F238E27FC236}">
                <a16:creationId xmlns:a16="http://schemas.microsoft.com/office/drawing/2014/main" id="{7FEF5154-5C77-4B2B-A5BC-FA9F4264CC76}"/>
              </a:ext>
            </a:extLst>
          </p:cNvPr>
          <p:cNvSpPr/>
          <p:nvPr/>
        </p:nvSpPr>
        <p:spPr>
          <a:xfrm>
            <a:off x="1437552" y="5156009"/>
            <a:ext cx="2627601" cy="490599"/>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Arrow: Right 12">
            <a:extLst>
              <a:ext uri="{FF2B5EF4-FFF2-40B4-BE49-F238E27FC236}">
                <a16:creationId xmlns:a16="http://schemas.microsoft.com/office/drawing/2014/main" id="{77C0A572-9A9D-4CF0-86E5-03FB10073270}"/>
              </a:ext>
            </a:extLst>
          </p:cNvPr>
          <p:cNvSpPr/>
          <p:nvPr/>
        </p:nvSpPr>
        <p:spPr>
          <a:xfrm>
            <a:off x="3909574" y="5172141"/>
            <a:ext cx="3568629" cy="490599"/>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Arrow: Right 13">
            <a:extLst>
              <a:ext uri="{FF2B5EF4-FFF2-40B4-BE49-F238E27FC236}">
                <a16:creationId xmlns:a16="http://schemas.microsoft.com/office/drawing/2014/main" id="{6CAF8480-8E12-4138-A0D0-16269756ABFB}"/>
              </a:ext>
            </a:extLst>
          </p:cNvPr>
          <p:cNvSpPr/>
          <p:nvPr/>
        </p:nvSpPr>
        <p:spPr>
          <a:xfrm>
            <a:off x="7322623" y="5172141"/>
            <a:ext cx="3324948" cy="490599"/>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79228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676400" y="9144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b="0" dirty="0">
              <a:solidFill>
                <a:schemeClr val="tx1"/>
              </a:solidFill>
              <a:latin typeface="Arial" panose="020B0604020202020204" pitchFamily="34" charset="0"/>
              <a:ea typeface="ＭＳ Ｐゴシック" pitchFamily="34" charset="-128"/>
              <a:cs typeface="Arial" charset="0"/>
            </a:endParaRPr>
          </a:p>
        </p:txBody>
      </p:sp>
      <p:sp>
        <p:nvSpPr>
          <p:cNvPr id="13" name="Content Placeholder 2"/>
          <p:cNvSpPr txBox="1">
            <a:spLocks/>
          </p:cNvSpPr>
          <p:nvPr/>
        </p:nvSpPr>
        <p:spPr>
          <a:xfrm>
            <a:off x="1828800"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5" name="Content Placeholder 2"/>
          <p:cNvSpPr txBox="1">
            <a:spLocks/>
          </p:cNvSpPr>
          <p:nvPr/>
        </p:nvSpPr>
        <p:spPr>
          <a:xfrm>
            <a:off x="1806222" y="1086515"/>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rgbClr val="FF0000"/>
              </a:solidFill>
              <a:latin typeface="Arial" panose="020B0604020202020204" pitchFamily="34" charset="0"/>
              <a:ea typeface="ＭＳ Ｐゴシック" pitchFamily="34" charset="-128"/>
              <a:cs typeface="Arial" charset="0"/>
            </a:endParaRPr>
          </a:p>
        </p:txBody>
      </p:sp>
      <p:sp>
        <p:nvSpPr>
          <p:cNvPr id="11" name="Content Placeholder 2"/>
          <p:cNvSpPr txBox="1">
            <a:spLocks/>
          </p:cNvSpPr>
          <p:nvPr/>
        </p:nvSpPr>
        <p:spPr>
          <a:xfrm>
            <a:off x="1809044"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2" indent="0">
              <a:buClr>
                <a:schemeClr val="tx2"/>
              </a:buClr>
              <a:buNone/>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2" name="Content Placeholder 2"/>
          <p:cNvSpPr txBox="1">
            <a:spLocks/>
          </p:cNvSpPr>
          <p:nvPr/>
        </p:nvSpPr>
        <p:spPr>
          <a:xfrm>
            <a:off x="881529" y="1949572"/>
            <a:ext cx="10571998" cy="3821913"/>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2" indent="0">
              <a:buClr>
                <a:schemeClr val="tx2"/>
              </a:buClr>
              <a:buNone/>
            </a:pPr>
            <a:r>
              <a:rPr lang="en-US" sz="2800" u="sng" dirty="0">
                <a:solidFill>
                  <a:srgbClr val="C00000"/>
                </a:solidFill>
                <a:latin typeface="+mn-lt"/>
              </a:rPr>
              <a:t>Open Enrollment</a:t>
            </a:r>
            <a:r>
              <a:rPr lang="en-US" sz="2800" dirty="0">
                <a:solidFill>
                  <a:srgbClr val="C00000"/>
                </a:solidFill>
                <a:latin typeface="+mn-lt"/>
              </a:rPr>
              <a:t>: October 11, 2021 – October 29, 2021</a:t>
            </a:r>
          </a:p>
          <a:p>
            <a:pPr lvl="2">
              <a:buClr>
                <a:srgbClr val="CD0920"/>
              </a:buClr>
              <a:buFont typeface="Arial" panose="020B0604020202020204" pitchFamily="34" charset="0"/>
              <a:buChar char="•"/>
            </a:pPr>
            <a:r>
              <a:rPr lang="en-US" altLang="en-US" sz="2800" b="0" dirty="0">
                <a:solidFill>
                  <a:schemeClr val="tx1"/>
                </a:solidFill>
                <a:latin typeface="+mn-lt"/>
                <a:ea typeface="ＭＳ Ｐゴシック" pitchFamily="34" charset="-128"/>
                <a:cs typeface="Arial" charset="0"/>
              </a:rPr>
              <a:t>Refer to the Human Resources website for additional plan details.</a:t>
            </a:r>
          </a:p>
          <a:p>
            <a:pPr lvl="2">
              <a:buClr>
                <a:srgbClr val="CD0920"/>
              </a:buClr>
              <a:buFont typeface="Arial" panose="020B0604020202020204" pitchFamily="34" charset="0"/>
              <a:buChar char="•"/>
            </a:pPr>
            <a:r>
              <a:rPr lang="en-US" altLang="en-US" sz="2800" b="0" dirty="0">
                <a:solidFill>
                  <a:schemeClr val="tx1"/>
                </a:solidFill>
                <a:latin typeface="+mn-lt"/>
                <a:ea typeface="ＭＳ Ｐゴシック" pitchFamily="34" charset="-128"/>
                <a:cs typeface="Arial" charset="0"/>
              </a:rPr>
              <a:t>Contact Human Resources to determine your deadline to enroll. You will not be able to elect coverage until the next open enrollment unless a qualifying life event occurs.</a:t>
            </a:r>
          </a:p>
        </p:txBody>
      </p:sp>
      <p:sp>
        <p:nvSpPr>
          <p:cNvPr id="10" name="Title 5">
            <a:extLst>
              <a:ext uri="{FF2B5EF4-FFF2-40B4-BE49-F238E27FC236}">
                <a16:creationId xmlns:a16="http://schemas.microsoft.com/office/drawing/2014/main" id="{BCF2E7AC-C295-40EA-BA3D-10785BBBE9BD}"/>
              </a:ext>
            </a:extLst>
          </p:cNvPr>
          <p:cNvSpPr>
            <a:spLocks noGrp="1"/>
          </p:cNvSpPr>
          <p:nvPr>
            <p:ph type="title"/>
          </p:nvPr>
        </p:nvSpPr>
        <p:spPr>
          <a:xfrm>
            <a:off x="685800" y="420784"/>
            <a:ext cx="10515600" cy="1159347"/>
          </a:xfrm>
        </p:spPr>
        <p:txBody>
          <a:bodyPr>
            <a:normAutofit/>
          </a:bodyPr>
          <a:lstStyle/>
          <a:p>
            <a:r>
              <a:rPr lang="en-US" dirty="0"/>
              <a:t>Next Steps</a:t>
            </a:r>
          </a:p>
        </p:txBody>
      </p:sp>
    </p:spTree>
    <p:extLst>
      <p:ext uri="{BB962C8B-B14F-4D97-AF65-F5344CB8AC3E}">
        <p14:creationId xmlns:p14="http://schemas.microsoft.com/office/powerpoint/2010/main" val="72684548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C6E124-8751-4670-9857-1454A5D4D930}"/>
              </a:ext>
            </a:extLst>
          </p:cNvPr>
          <p:cNvSpPr>
            <a:spLocks noGrp="1"/>
          </p:cNvSpPr>
          <p:nvPr>
            <p:ph type="title"/>
          </p:nvPr>
        </p:nvSpPr>
        <p:spPr>
          <a:xfrm>
            <a:off x="838200" y="192674"/>
            <a:ext cx="10515600" cy="1159347"/>
          </a:xfrm>
        </p:spPr>
        <p:txBody>
          <a:bodyPr/>
          <a:lstStyle/>
          <a:p>
            <a:r>
              <a:rPr lang="en-US" dirty="0"/>
              <a:t>What is a CDHP and HSA?</a:t>
            </a:r>
          </a:p>
        </p:txBody>
      </p:sp>
      <p:sp>
        <p:nvSpPr>
          <p:cNvPr id="7" name="Content Placeholder 6">
            <a:extLst>
              <a:ext uri="{FF2B5EF4-FFF2-40B4-BE49-F238E27FC236}">
                <a16:creationId xmlns:a16="http://schemas.microsoft.com/office/drawing/2014/main" id="{9F706819-1F63-4928-8C30-0928537646D3}"/>
              </a:ext>
            </a:extLst>
          </p:cNvPr>
          <p:cNvSpPr>
            <a:spLocks noGrp="1"/>
          </p:cNvSpPr>
          <p:nvPr>
            <p:ph idx="1"/>
          </p:nvPr>
        </p:nvSpPr>
        <p:spPr>
          <a:xfrm>
            <a:off x="872706" y="1389230"/>
            <a:ext cx="10696074" cy="4561866"/>
          </a:xfrm>
        </p:spPr>
        <p:txBody>
          <a:bodyPr>
            <a:normAutofit/>
          </a:bodyPr>
          <a:lstStyle/>
          <a:p>
            <a:pPr>
              <a:buClr>
                <a:srgbClr val="CD0920"/>
              </a:buClr>
            </a:pPr>
            <a:r>
              <a:rPr lang="en-US" sz="2500" dirty="0"/>
              <a:t>A CDHP (Consumer Directed Health Plan) is a specific type of high deductible health plan that meets IRS requirements allowing it to be coupled with tax-advantaged personal Health Savings Account (HSAs).</a:t>
            </a:r>
          </a:p>
          <a:p>
            <a:pPr marL="0" indent="0">
              <a:buClr>
                <a:srgbClr val="CD0920"/>
              </a:buClr>
              <a:buNone/>
            </a:pPr>
            <a:endParaRPr lang="en-US" sz="900" dirty="0"/>
          </a:p>
          <a:p>
            <a:pPr>
              <a:buClr>
                <a:srgbClr val="CD0920"/>
              </a:buClr>
            </a:pPr>
            <a:r>
              <a:rPr lang="en-US" sz="2500" spc="-20" dirty="0"/>
              <a:t>An HSA is a tax-advantaged account available to qualified CDHP enrollees. </a:t>
            </a:r>
          </a:p>
          <a:p>
            <a:pPr marL="0" indent="0">
              <a:buClr>
                <a:srgbClr val="CD0920"/>
              </a:buClr>
              <a:buNone/>
            </a:pPr>
            <a:endParaRPr lang="en-US" sz="900" spc="-20" dirty="0"/>
          </a:p>
          <a:p>
            <a:pPr>
              <a:buClr>
                <a:srgbClr val="CD0920"/>
              </a:buClr>
            </a:pPr>
            <a:r>
              <a:rPr lang="en-US" sz="2500" spc="-20" dirty="0"/>
              <a:t>All </a:t>
            </a:r>
            <a:r>
              <a:rPr lang="en-US" sz="2500" dirty="0"/>
              <a:t>employees will have access to the Health Savings Account (HSA); however, funding into the HSA is not available under specific circumstances (i.e., also covered under Medicare). </a:t>
            </a:r>
            <a:r>
              <a:rPr lang="en-US" sz="2500" b="1" dirty="0">
                <a:latin typeface="+mn-lt"/>
              </a:rPr>
              <a:t>For those ineligible for an HSA, the College will provide the same level of funding through a Health Reimbursement Arrangement (HRA).</a:t>
            </a:r>
          </a:p>
          <a:p>
            <a:pPr>
              <a:buClr>
                <a:srgbClr val="CD0920"/>
              </a:buClr>
            </a:pPr>
            <a:endParaRPr kumimoji="0" lang="en-US" sz="2500" b="0" i="0" u="none" strike="noStrike" kern="1200" cap="none" spc="0" normalizeH="0" baseline="0" noProof="0" dirty="0">
              <a:ln>
                <a:noFill/>
              </a:ln>
              <a:effectLst/>
              <a:uLnTx/>
              <a:uFillTx/>
              <a:ea typeface="+mn-ea"/>
              <a:cs typeface="+mn-cs"/>
            </a:endParaRPr>
          </a:p>
        </p:txBody>
      </p:sp>
    </p:spTree>
    <p:extLst>
      <p:ext uri="{BB962C8B-B14F-4D97-AF65-F5344CB8AC3E}">
        <p14:creationId xmlns:p14="http://schemas.microsoft.com/office/powerpoint/2010/main" val="4172836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C6E124-8751-4670-9857-1454A5D4D930}"/>
              </a:ext>
            </a:extLst>
          </p:cNvPr>
          <p:cNvSpPr>
            <a:spLocks noGrp="1"/>
          </p:cNvSpPr>
          <p:nvPr>
            <p:ph type="title"/>
          </p:nvPr>
        </p:nvSpPr>
        <p:spPr>
          <a:xfrm>
            <a:off x="838200" y="123210"/>
            <a:ext cx="10515600" cy="1159347"/>
          </a:xfrm>
        </p:spPr>
        <p:txBody>
          <a:bodyPr/>
          <a:lstStyle/>
          <a:p>
            <a:r>
              <a:rPr lang="en-US" dirty="0"/>
              <a:t>Overview of Oberlin’s CDHP Plan</a:t>
            </a:r>
          </a:p>
        </p:txBody>
      </p:sp>
      <p:sp>
        <p:nvSpPr>
          <p:cNvPr id="7" name="Content Placeholder 6">
            <a:extLst>
              <a:ext uri="{FF2B5EF4-FFF2-40B4-BE49-F238E27FC236}">
                <a16:creationId xmlns:a16="http://schemas.microsoft.com/office/drawing/2014/main" id="{9F706819-1F63-4928-8C30-0928537646D3}"/>
              </a:ext>
            </a:extLst>
          </p:cNvPr>
          <p:cNvSpPr>
            <a:spLocks noGrp="1"/>
          </p:cNvSpPr>
          <p:nvPr>
            <p:ph idx="1"/>
          </p:nvPr>
        </p:nvSpPr>
        <p:spPr>
          <a:xfrm>
            <a:off x="641059" y="1102677"/>
            <a:ext cx="11171190" cy="5069523"/>
          </a:xfrm>
        </p:spPr>
        <p:txBody>
          <a:bodyPr>
            <a:noAutofit/>
          </a:bodyPr>
          <a:lstStyle/>
          <a:p>
            <a:pPr marL="514350" indent="-514350">
              <a:spcBef>
                <a:spcPts val="500"/>
              </a:spcBef>
              <a:buClr>
                <a:srgbClr val="CD0920"/>
              </a:buClr>
              <a:buFont typeface="+mj-lt"/>
              <a:buAutoNum type="arabicPeriod"/>
            </a:pPr>
            <a:r>
              <a:rPr lang="en-US" sz="2300" kern="900" dirty="0"/>
              <a:t>Employees will maintain access to the existing Medical Mutual and CVS Caremark networks</a:t>
            </a:r>
          </a:p>
          <a:p>
            <a:pPr marL="514350" indent="-514350">
              <a:spcBef>
                <a:spcPts val="500"/>
              </a:spcBef>
              <a:buClr>
                <a:srgbClr val="CD0920"/>
              </a:buClr>
              <a:buFont typeface="+mj-lt"/>
              <a:buAutoNum type="arabicPeriod"/>
            </a:pPr>
            <a:r>
              <a:rPr lang="en-US" sz="2300" kern="900" dirty="0"/>
              <a:t>Our plan will maintain access to no-cost preventive care procedures and medications per ACA requirements</a:t>
            </a:r>
          </a:p>
          <a:p>
            <a:pPr marL="514350" indent="-514350">
              <a:spcBef>
                <a:spcPts val="500"/>
              </a:spcBef>
              <a:buClr>
                <a:srgbClr val="CD0920"/>
              </a:buClr>
              <a:buFont typeface="+mj-lt"/>
              <a:buAutoNum type="arabicPeriod"/>
            </a:pPr>
            <a:r>
              <a:rPr lang="en-US" sz="2300" kern="900" dirty="0"/>
              <a:t>There will be no change to covered procedures or exclusions</a:t>
            </a:r>
          </a:p>
          <a:p>
            <a:pPr marL="514350" indent="-514350">
              <a:spcBef>
                <a:spcPts val="500"/>
              </a:spcBef>
              <a:buClr>
                <a:srgbClr val="CD0920"/>
              </a:buClr>
              <a:buFont typeface="+mj-lt"/>
              <a:buAutoNum type="arabicPeriod"/>
            </a:pPr>
            <a:r>
              <a:rPr lang="en-US" sz="2300" kern="900" dirty="0"/>
              <a:t>Employees will see a reduced out-of-pocket maximum limit &amp; reduced premiums</a:t>
            </a:r>
          </a:p>
          <a:p>
            <a:pPr marL="514350" indent="-514350">
              <a:spcBef>
                <a:spcPts val="500"/>
              </a:spcBef>
              <a:buClr>
                <a:srgbClr val="CD0920"/>
              </a:buClr>
              <a:buFont typeface="+mj-lt"/>
              <a:buAutoNum type="arabicPeriod"/>
            </a:pPr>
            <a:r>
              <a:rPr lang="en-US" sz="2300" kern="900" dirty="0"/>
              <a:t>Coinsurance changes from 85%/15% to 80%/20% for those moving to the CDHP</a:t>
            </a:r>
          </a:p>
          <a:p>
            <a:pPr marL="514350" indent="-514350">
              <a:spcBef>
                <a:spcPts val="500"/>
              </a:spcBef>
              <a:buClr>
                <a:srgbClr val="CD0920"/>
              </a:buClr>
              <a:buFont typeface="+mj-lt"/>
              <a:buAutoNum type="arabicPeriod"/>
            </a:pPr>
            <a:r>
              <a:rPr lang="en-US" sz="2300" kern="900" dirty="0"/>
              <a:t>Oberlin’s CDHP has a “true family deductible” meaning the entire family must meet the deductible before the plan begins to pay coinsurance</a:t>
            </a:r>
          </a:p>
          <a:p>
            <a:pPr marL="514350" indent="-514350">
              <a:spcBef>
                <a:spcPts val="500"/>
              </a:spcBef>
              <a:buClr>
                <a:srgbClr val="CD0920"/>
              </a:buClr>
              <a:buFont typeface="+mj-lt"/>
              <a:buAutoNum type="arabicPeriod"/>
            </a:pPr>
            <a:r>
              <a:rPr lang="en-US" sz="2300" kern="900" dirty="0"/>
              <a:t>No copays or coinsurance for medical and </a:t>
            </a:r>
            <a:r>
              <a:rPr lang="en-US" sz="2300" u="sng" kern="900" dirty="0"/>
              <a:t>pharmacy</a:t>
            </a:r>
            <a:r>
              <a:rPr lang="en-US" sz="2300" kern="900" dirty="0"/>
              <a:t> until deductibles are met</a:t>
            </a:r>
          </a:p>
          <a:p>
            <a:pPr marL="514350" indent="-514350">
              <a:spcBef>
                <a:spcPts val="500"/>
              </a:spcBef>
              <a:buClr>
                <a:srgbClr val="CD0920"/>
              </a:buClr>
              <a:buFont typeface="+mj-lt"/>
              <a:buAutoNum type="arabicPeriod"/>
            </a:pPr>
            <a:r>
              <a:rPr lang="en-US" sz="2300" kern="900" dirty="0"/>
              <a:t>Oberlin will provide a first-year additional contribution to the HSA and HRA by funding 75% of your deductible, up from the standard Oberlin contribution of 50% of the deductible. Note: Employees </a:t>
            </a:r>
            <a:r>
              <a:rPr lang="en-US" sz="2300" u="sng" kern="900" dirty="0"/>
              <a:t>will not</a:t>
            </a:r>
            <a:r>
              <a:rPr lang="en-US" sz="2300" kern="900" dirty="0"/>
              <a:t> need to complete wellness activity requirements in order to receive the College’s account funding.</a:t>
            </a:r>
          </a:p>
        </p:txBody>
      </p:sp>
    </p:spTree>
    <p:extLst>
      <p:ext uri="{BB962C8B-B14F-4D97-AF65-F5344CB8AC3E}">
        <p14:creationId xmlns:p14="http://schemas.microsoft.com/office/powerpoint/2010/main" val="4066636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C6E124-8751-4670-9857-1454A5D4D930}"/>
              </a:ext>
            </a:extLst>
          </p:cNvPr>
          <p:cNvSpPr>
            <a:spLocks noGrp="1"/>
          </p:cNvSpPr>
          <p:nvPr>
            <p:ph type="title"/>
          </p:nvPr>
        </p:nvSpPr>
        <p:spPr>
          <a:xfrm>
            <a:off x="311260" y="-43185"/>
            <a:ext cx="10515600" cy="1159347"/>
          </a:xfrm>
        </p:spPr>
        <p:txBody>
          <a:bodyPr/>
          <a:lstStyle/>
          <a:p>
            <a:r>
              <a:rPr lang="en-US" dirty="0"/>
              <a:t>Medical and Pharmacy Plans (PPO vs. CDHP)</a:t>
            </a:r>
          </a:p>
        </p:txBody>
      </p:sp>
      <p:graphicFrame>
        <p:nvGraphicFramePr>
          <p:cNvPr id="4" name="Table 4">
            <a:extLst>
              <a:ext uri="{FF2B5EF4-FFF2-40B4-BE49-F238E27FC236}">
                <a16:creationId xmlns:a16="http://schemas.microsoft.com/office/drawing/2014/main" id="{11A2438A-FBEA-4620-9C4C-93A2BAB7A103}"/>
              </a:ext>
            </a:extLst>
          </p:cNvPr>
          <p:cNvGraphicFramePr>
            <a:graphicFrameLocks noGrp="1"/>
          </p:cNvGraphicFramePr>
          <p:nvPr>
            <p:ph idx="1"/>
            <p:extLst>
              <p:ext uri="{D42A27DB-BD31-4B8C-83A1-F6EECF244321}">
                <p14:modId xmlns:p14="http://schemas.microsoft.com/office/powerpoint/2010/main" val="3701906520"/>
              </p:ext>
            </p:extLst>
          </p:nvPr>
        </p:nvGraphicFramePr>
        <p:xfrm>
          <a:off x="224852" y="869696"/>
          <a:ext cx="11662346" cy="4726524"/>
        </p:xfrm>
        <a:graphic>
          <a:graphicData uri="http://schemas.openxmlformats.org/drawingml/2006/table">
            <a:tbl>
              <a:tblPr firstRow="1" bandRow="1">
                <a:tableStyleId>{073A0DAA-6AF3-43AB-8588-CEC1D06C72B9}</a:tableStyleId>
              </a:tblPr>
              <a:tblGrid>
                <a:gridCol w="3252866">
                  <a:extLst>
                    <a:ext uri="{9D8B030D-6E8A-4147-A177-3AD203B41FA5}">
                      <a16:colId xmlns:a16="http://schemas.microsoft.com/office/drawing/2014/main" val="59301953"/>
                    </a:ext>
                  </a:extLst>
                </a:gridCol>
                <a:gridCol w="1648918">
                  <a:extLst>
                    <a:ext uri="{9D8B030D-6E8A-4147-A177-3AD203B41FA5}">
                      <a16:colId xmlns:a16="http://schemas.microsoft.com/office/drawing/2014/main" val="1274567989"/>
                    </a:ext>
                  </a:extLst>
                </a:gridCol>
                <a:gridCol w="2128603">
                  <a:extLst>
                    <a:ext uri="{9D8B030D-6E8A-4147-A177-3AD203B41FA5}">
                      <a16:colId xmlns:a16="http://schemas.microsoft.com/office/drawing/2014/main" val="3650192756"/>
                    </a:ext>
                  </a:extLst>
                </a:gridCol>
                <a:gridCol w="3013023">
                  <a:extLst>
                    <a:ext uri="{9D8B030D-6E8A-4147-A177-3AD203B41FA5}">
                      <a16:colId xmlns:a16="http://schemas.microsoft.com/office/drawing/2014/main" val="2501437777"/>
                    </a:ext>
                  </a:extLst>
                </a:gridCol>
                <a:gridCol w="1618936">
                  <a:extLst>
                    <a:ext uri="{9D8B030D-6E8A-4147-A177-3AD203B41FA5}">
                      <a16:colId xmlns:a16="http://schemas.microsoft.com/office/drawing/2014/main" val="993899082"/>
                    </a:ext>
                  </a:extLst>
                </a:gridCol>
              </a:tblGrid>
              <a:tr h="367393">
                <a:tc>
                  <a:txBody>
                    <a:bodyPr/>
                    <a:lstStyle/>
                    <a:p>
                      <a:pPr algn="ctr"/>
                      <a:endParaRPr lang="en-US" sz="1200" dirty="0">
                        <a:latin typeface="Arial" panose="020B0604020202020204" pitchFamily="34" charset="0"/>
                        <a:cs typeface="Arial" panose="020B0604020202020204" pitchFamily="34" charset="0"/>
                      </a:endParaRPr>
                    </a:p>
                  </a:txBody>
                  <a:tcPr>
                    <a:solidFill>
                      <a:srgbClr val="404040"/>
                    </a:solidFill>
                  </a:tcPr>
                </a:tc>
                <a:tc gridSpan="2">
                  <a:txBody>
                    <a:bodyPr/>
                    <a:lstStyle/>
                    <a:p>
                      <a:pPr algn="ctr"/>
                      <a:r>
                        <a:rPr lang="en-US" sz="1400" dirty="0">
                          <a:latin typeface="Arial" panose="020B0604020202020204" pitchFamily="34" charset="0"/>
                          <a:cs typeface="Arial" panose="020B0604020202020204" pitchFamily="34" charset="0"/>
                        </a:rPr>
                        <a:t>2021 PPO</a:t>
                      </a:r>
                    </a:p>
                  </a:txBody>
                  <a:tcPr anchor="ctr">
                    <a:solidFill>
                      <a:srgbClr val="404040"/>
                    </a:solidFill>
                  </a:tcPr>
                </a:tc>
                <a:tc hMerge="1">
                  <a:txBody>
                    <a:bodyPr/>
                    <a:lstStyle/>
                    <a:p>
                      <a:pPr algn="ctr"/>
                      <a:endParaRPr lang="en-US" dirty="0"/>
                    </a:p>
                  </a:txBody>
                  <a:tcPr>
                    <a:solidFill>
                      <a:srgbClr val="404040"/>
                    </a:solidFill>
                  </a:tcPr>
                </a:tc>
                <a:tc gridSpan="2">
                  <a:txBody>
                    <a:bodyPr/>
                    <a:lstStyle/>
                    <a:p>
                      <a:pPr algn="ctr"/>
                      <a:r>
                        <a:rPr lang="en-US" sz="1400" dirty="0">
                          <a:latin typeface="Arial" panose="020B0604020202020204" pitchFamily="34" charset="0"/>
                          <a:cs typeface="Arial" panose="020B0604020202020204" pitchFamily="34" charset="0"/>
                        </a:rPr>
                        <a:t>2022 CDHP*</a:t>
                      </a:r>
                    </a:p>
                  </a:txBody>
                  <a:tcPr anchor="ctr">
                    <a:solidFill>
                      <a:srgbClr val="404040"/>
                    </a:solidFill>
                  </a:tcPr>
                </a:tc>
                <a:tc hMerge="1">
                  <a:txBody>
                    <a:bodyPr/>
                    <a:lstStyle/>
                    <a:p>
                      <a:pPr algn="ctr"/>
                      <a:endParaRPr lang="en-US" dirty="0"/>
                    </a:p>
                  </a:txBody>
                  <a:tcPr>
                    <a:solidFill>
                      <a:srgbClr val="404040"/>
                    </a:solidFill>
                  </a:tcPr>
                </a:tc>
                <a:extLst>
                  <a:ext uri="{0D108BD9-81ED-4DB2-BD59-A6C34878D82A}">
                    <a16:rowId xmlns:a16="http://schemas.microsoft.com/office/drawing/2014/main" val="1612492709"/>
                  </a:ext>
                </a:extLst>
              </a:tr>
              <a:tr h="246936">
                <a:tc>
                  <a:txBody>
                    <a:bodyPr/>
                    <a:lstStyle/>
                    <a:p>
                      <a:pPr algn="ctr"/>
                      <a:endParaRPr lang="en-US" sz="1200" b="0" dirty="0">
                        <a:solidFill>
                          <a:srgbClr val="404040"/>
                        </a:solidFill>
                        <a:latin typeface="Arial" panose="020B0604020202020204" pitchFamily="34" charset="0"/>
                        <a:cs typeface="Arial" panose="020B0604020202020204" pitchFamily="34" charset="0"/>
                      </a:endParaRPr>
                    </a:p>
                  </a:txBody>
                  <a:tcPr>
                    <a:solidFill>
                      <a:srgbClr val="CBCBCB"/>
                    </a:solidFill>
                  </a:tcPr>
                </a:tc>
                <a:tc>
                  <a:txBody>
                    <a:bodyPr/>
                    <a:lstStyle/>
                    <a:p>
                      <a:pPr algn="ctr"/>
                      <a:r>
                        <a:rPr lang="en-US" sz="1200" b="1" dirty="0">
                          <a:latin typeface="Arial" panose="020B0604020202020204" pitchFamily="34" charset="0"/>
                          <a:cs typeface="Arial" panose="020B0604020202020204" pitchFamily="34" charset="0"/>
                        </a:rPr>
                        <a:t>In-Network</a:t>
                      </a:r>
                    </a:p>
                  </a:txBody>
                  <a:tcPr anchor="ctr">
                    <a:solidFill>
                      <a:srgbClr val="CBCBCB"/>
                    </a:solidFill>
                  </a:tcPr>
                </a:tc>
                <a:tc>
                  <a:txBody>
                    <a:bodyPr/>
                    <a:lstStyle/>
                    <a:p>
                      <a:pPr algn="ctr"/>
                      <a:r>
                        <a:rPr lang="en-US" sz="1200" b="1" dirty="0">
                          <a:latin typeface="Arial" panose="020B0604020202020204" pitchFamily="34" charset="0"/>
                          <a:cs typeface="Arial" panose="020B0604020202020204" pitchFamily="34" charset="0"/>
                        </a:rPr>
                        <a:t>Non-Network</a:t>
                      </a:r>
                    </a:p>
                  </a:txBody>
                  <a:tcPr anchor="ctr">
                    <a:solidFill>
                      <a:srgbClr val="CBCBCB"/>
                    </a:solidFill>
                  </a:tcPr>
                </a:tc>
                <a:tc>
                  <a:txBody>
                    <a:bodyPr/>
                    <a:lstStyle/>
                    <a:p>
                      <a:pPr algn="ctr"/>
                      <a:r>
                        <a:rPr lang="en-US" sz="1200" b="1" dirty="0">
                          <a:latin typeface="Arial" panose="020B0604020202020204" pitchFamily="34" charset="0"/>
                          <a:cs typeface="Arial" panose="020B0604020202020204" pitchFamily="34" charset="0"/>
                        </a:rPr>
                        <a:t>In-Network</a:t>
                      </a:r>
                    </a:p>
                  </a:txBody>
                  <a:tcPr anchor="ctr">
                    <a:solidFill>
                      <a:srgbClr val="CBCBCB"/>
                    </a:solidFill>
                  </a:tcPr>
                </a:tc>
                <a:tc>
                  <a:txBody>
                    <a:bodyPr/>
                    <a:lstStyle/>
                    <a:p>
                      <a:pPr algn="ctr"/>
                      <a:r>
                        <a:rPr lang="en-US" sz="1200" b="1" dirty="0">
                          <a:latin typeface="Arial" panose="020B0604020202020204" pitchFamily="34" charset="0"/>
                          <a:cs typeface="Arial" panose="020B0604020202020204" pitchFamily="34" charset="0"/>
                        </a:rPr>
                        <a:t>Non-Network</a:t>
                      </a:r>
                    </a:p>
                  </a:txBody>
                  <a:tcPr anchor="ctr">
                    <a:solidFill>
                      <a:srgbClr val="CBCBCB"/>
                    </a:solidFill>
                  </a:tcPr>
                </a:tc>
                <a:extLst>
                  <a:ext uri="{0D108BD9-81ED-4DB2-BD59-A6C34878D82A}">
                    <a16:rowId xmlns:a16="http://schemas.microsoft.com/office/drawing/2014/main" val="4266616078"/>
                  </a:ext>
                </a:extLst>
              </a:tr>
              <a:tr h="353366">
                <a:tc>
                  <a:txBody>
                    <a:bodyPr/>
                    <a:lstStyle/>
                    <a:p>
                      <a:r>
                        <a:rPr lang="en-US" sz="1200" b="1" dirty="0">
                          <a:solidFill>
                            <a:srgbClr val="404040"/>
                          </a:solidFill>
                          <a:latin typeface="Arial" panose="020B0604020202020204" pitchFamily="34" charset="0"/>
                          <a:cs typeface="Arial" panose="020B0604020202020204" pitchFamily="34" charset="0"/>
                        </a:rPr>
                        <a:t>Deductible (Medical and Rx Combined)</a:t>
                      </a:r>
                    </a:p>
                    <a:p>
                      <a:pPr marL="0" lvl="1" indent="279400"/>
                      <a:r>
                        <a:rPr lang="en-US" sz="1200" b="0" dirty="0">
                          <a:solidFill>
                            <a:srgbClr val="404040"/>
                          </a:solidFill>
                          <a:latin typeface="Arial" panose="020B0604020202020204" pitchFamily="34" charset="0"/>
                          <a:cs typeface="Arial" panose="020B0604020202020204" pitchFamily="34" charset="0"/>
                        </a:rPr>
                        <a:t>Single</a:t>
                      </a:r>
                    </a:p>
                    <a:p>
                      <a:pPr marL="0" lvl="1" indent="279400"/>
                      <a:r>
                        <a:rPr lang="en-US" sz="1200" b="0" dirty="0">
                          <a:solidFill>
                            <a:srgbClr val="404040"/>
                          </a:solidFill>
                          <a:latin typeface="Arial" panose="020B0604020202020204" pitchFamily="34" charset="0"/>
                          <a:cs typeface="Arial" panose="020B0604020202020204" pitchFamily="34" charset="0"/>
                        </a:rPr>
                        <a:t>Employee + Spouse/DP or Child(ren)</a:t>
                      </a:r>
                    </a:p>
                    <a:p>
                      <a:pPr marL="0" lvl="1" indent="279400"/>
                      <a:r>
                        <a:rPr lang="en-US" sz="1200" b="0" dirty="0">
                          <a:solidFill>
                            <a:srgbClr val="404040"/>
                          </a:solidFill>
                          <a:latin typeface="Arial" panose="020B0604020202020204" pitchFamily="34" charset="0"/>
                          <a:cs typeface="Arial" panose="020B0604020202020204" pitchFamily="34" charset="0"/>
                        </a:rPr>
                        <a:t>Family</a:t>
                      </a:r>
                    </a:p>
                  </a:txBody>
                  <a:tcPr>
                    <a:solidFill>
                      <a:schemeClr val="bg1"/>
                    </a:solidFill>
                  </a:tcPr>
                </a:tc>
                <a:tc>
                  <a:txBody>
                    <a:bodyPr/>
                    <a:lstStyle/>
                    <a:p>
                      <a:pPr algn="ct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$1,500</a:t>
                      </a:r>
                    </a:p>
                    <a:p>
                      <a:pPr algn="ctr"/>
                      <a:r>
                        <a:rPr lang="en-US" sz="1200" dirty="0">
                          <a:latin typeface="Arial" panose="020B0604020202020204" pitchFamily="34" charset="0"/>
                          <a:cs typeface="Arial" panose="020B0604020202020204" pitchFamily="34" charset="0"/>
                        </a:rPr>
                        <a:t>$2,500</a:t>
                      </a:r>
                    </a:p>
                    <a:p>
                      <a:pPr algn="ctr"/>
                      <a:r>
                        <a:rPr lang="en-US" sz="1200" dirty="0">
                          <a:latin typeface="Arial" panose="020B0604020202020204" pitchFamily="34" charset="0"/>
                          <a:cs typeface="Arial" panose="020B0604020202020204" pitchFamily="34" charset="0"/>
                        </a:rPr>
                        <a:t>$2,500</a:t>
                      </a:r>
                    </a:p>
                  </a:txBody>
                  <a:tcPr>
                    <a:solidFill>
                      <a:schemeClr val="bg1"/>
                    </a:solidFill>
                  </a:tcPr>
                </a:tc>
                <a:tc>
                  <a:txBody>
                    <a:bodyPr/>
                    <a:lstStyle/>
                    <a:p>
                      <a:pPr algn="ct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$3,000</a:t>
                      </a:r>
                    </a:p>
                    <a:p>
                      <a:pPr algn="ctr"/>
                      <a:r>
                        <a:rPr lang="en-US" sz="1200" dirty="0">
                          <a:latin typeface="Arial" panose="020B0604020202020204" pitchFamily="34" charset="0"/>
                          <a:cs typeface="Arial" panose="020B0604020202020204" pitchFamily="34" charset="0"/>
                        </a:rPr>
                        <a:t>$5,000</a:t>
                      </a:r>
                    </a:p>
                    <a:p>
                      <a:pPr algn="ctr"/>
                      <a:r>
                        <a:rPr lang="en-US" sz="1200" dirty="0">
                          <a:latin typeface="Arial" panose="020B0604020202020204" pitchFamily="34" charset="0"/>
                          <a:cs typeface="Arial" panose="020B0604020202020204" pitchFamily="34" charset="0"/>
                        </a:rPr>
                        <a:t>$5,000  </a:t>
                      </a:r>
                    </a:p>
                  </a:txBody>
                  <a:tcPr>
                    <a:solidFill>
                      <a:schemeClr val="bg1"/>
                    </a:solidFill>
                  </a:tcPr>
                </a:tc>
                <a:tc>
                  <a:txBody>
                    <a:bodyPr/>
                    <a:lstStyle/>
                    <a:p>
                      <a:pPr algn="ct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$2,000 </a:t>
                      </a:r>
                      <a:r>
                        <a:rPr lang="en-US" sz="1200" dirty="0">
                          <a:solidFill>
                            <a:srgbClr val="CD0920"/>
                          </a:solidFill>
                          <a:latin typeface="Arial" panose="020B0604020202020204" pitchFamily="34" charset="0"/>
                          <a:cs typeface="Arial" panose="020B0604020202020204" pitchFamily="34" charset="0"/>
                        </a:rPr>
                        <a:t>- $1,500 Oberlin Funding</a:t>
                      </a:r>
                      <a:r>
                        <a:rPr lang="en-US" sz="1200" dirty="0">
                          <a:latin typeface="Arial" panose="020B0604020202020204" pitchFamily="34" charset="0"/>
                          <a:cs typeface="Arial" panose="020B0604020202020204" pitchFamily="34" charset="0"/>
                        </a:rPr>
                        <a:t> = $500</a:t>
                      </a:r>
                    </a:p>
                    <a:p>
                      <a:pPr algn="ctr"/>
                      <a:r>
                        <a:rPr lang="en-US" sz="1200" dirty="0">
                          <a:latin typeface="Arial" panose="020B0604020202020204" pitchFamily="34" charset="0"/>
                          <a:cs typeface="Arial" panose="020B0604020202020204" pitchFamily="34" charset="0"/>
                        </a:rPr>
                        <a:t>$3,000 </a:t>
                      </a:r>
                      <a:r>
                        <a:rPr lang="en-US" sz="1200" dirty="0">
                          <a:solidFill>
                            <a:srgbClr val="CD0920"/>
                          </a:solidFill>
                          <a:latin typeface="Arial" panose="020B0604020202020204" pitchFamily="34" charset="0"/>
                          <a:cs typeface="Arial" panose="020B0604020202020204" pitchFamily="34" charset="0"/>
                        </a:rPr>
                        <a:t>- $2,250 Oberlin Funding</a:t>
                      </a:r>
                      <a:r>
                        <a:rPr lang="en-US" sz="1200" dirty="0">
                          <a:latin typeface="Arial" panose="020B0604020202020204" pitchFamily="34" charset="0"/>
                          <a:cs typeface="Arial" panose="020B0604020202020204" pitchFamily="34" charset="0"/>
                        </a:rPr>
                        <a:t> = $750</a:t>
                      </a:r>
                    </a:p>
                    <a:p>
                      <a:pPr algn="ctr"/>
                      <a:r>
                        <a:rPr lang="en-US" sz="1200" dirty="0">
                          <a:latin typeface="Arial" panose="020B0604020202020204" pitchFamily="34" charset="0"/>
                          <a:cs typeface="Arial" panose="020B0604020202020204" pitchFamily="34" charset="0"/>
                        </a:rPr>
                        <a:t>$4,000 </a:t>
                      </a:r>
                      <a:r>
                        <a:rPr lang="en-US" sz="1200" dirty="0">
                          <a:solidFill>
                            <a:srgbClr val="CD0920"/>
                          </a:solidFill>
                          <a:latin typeface="Arial" panose="020B0604020202020204" pitchFamily="34" charset="0"/>
                          <a:cs typeface="Arial" panose="020B0604020202020204" pitchFamily="34" charset="0"/>
                        </a:rPr>
                        <a:t>- </a:t>
                      </a:r>
                      <a:r>
                        <a:rPr lang="en-US" sz="1200">
                          <a:solidFill>
                            <a:srgbClr val="CD0920"/>
                          </a:solidFill>
                          <a:latin typeface="Arial" panose="020B0604020202020204" pitchFamily="34" charset="0"/>
                          <a:cs typeface="Arial" panose="020B0604020202020204" pitchFamily="34" charset="0"/>
                        </a:rPr>
                        <a:t>$3,000 </a:t>
                      </a:r>
                      <a:r>
                        <a:rPr lang="en-US" sz="1200" dirty="0">
                          <a:solidFill>
                            <a:srgbClr val="CD0920"/>
                          </a:solidFill>
                          <a:latin typeface="Arial" panose="020B0604020202020204" pitchFamily="34" charset="0"/>
                          <a:cs typeface="Arial" panose="020B0604020202020204" pitchFamily="34" charset="0"/>
                        </a:rPr>
                        <a:t>Oberlin Funding</a:t>
                      </a:r>
                      <a:r>
                        <a:rPr lang="en-US" sz="1200" dirty="0">
                          <a:latin typeface="Arial" panose="020B0604020202020204" pitchFamily="34" charset="0"/>
                          <a:cs typeface="Arial" panose="020B0604020202020204" pitchFamily="34" charset="0"/>
                        </a:rPr>
                        <a:t> = $1,000</a:t>
                      </a:r>
                    </a:p>
                  </a:txBody>
                  <a:tcPr>
                    <a:solidFill>
                      <a:schemeClr val="bg1"/>
                    </a:solidFill>
                  </a:tcPr>
                </a:tc>
                <a:tc>
                  <a:txBody>
                    <a:bodyPr/>
                    <a:lstStyle/>
                    <a:p>
                      <a:pPr algn="ct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$4,000</a:t>
                      </a:r>
                    </a:p>
                    <a:p>
                      <a:pPr algn="ctr"/>
                      <a:r>
                        <a:rPr lang="en-US" sz="1200" dirty="0">
                          <a:latin typeface="Arial" panose="020B0604020202020204" pitchFamily="34" charset="0"/>
                          <a:cs typeface="Arial" panose="020B0604020202020204" pitchFamily="34" charset="0"/>
                        </a:rPr>
                        <a:t>$6,000</a:t>
                      </a:r>
                    </a:p>
                    <a:p>
                      <a:pPr algn="ctr"/>
                      <a:r>
                        <a:rPr lang="en-US" sz="1200" dirty="0">
                          <a:latin typeface="Arial" panose="020B0604020202020204" pitchFamily="34" charset="0"/>
                          <a:cs typeface="Arial" panose="020B0604020202020204" pitchFamily="34" charset="0"/>
                        </a:rPr>
                        <a:t>$8,000  </a:t>
                      </a:r>
                    </a:p>
                  </a:txBody>
                  <a:tcPr>
                    <a:solidFill>
                      <a:schemeClr val="bg1"/>
                    </a:solidFill>
                  </a:tcPr>
                </a:tc>
                <a:extLst>
                  <a:ext uri="{0D108BD9-81ED-4DB2-BD59-A6C34878D82A}">
                    <a16:rowId xmlns:a16="http://schemas.microsoft.com/office/drawing/2014/main" val="2629662819"/>
                  </a:ext>
                </a:extLst>
              </a:tr>
              <a:tr h="291873">
                <a:tc>
                  <a:txBody>
                    <a:bodyPr/>
                    <a:lstStyle/>
                    <a:p>
                      <a:r>
                        <a:rPr lang="en-US" sz="1200" b="1" dirty="0">
                          <a:solidFill>
                            <a:srgbClr val="404040"/>
                          </a:solidFill>
                          <a:latin typeface="Arial" panose="020B0604020202020204" pitchFamily="34" charset="0"/>
                          <a:cs typeface="Arial" panose="020B0604020202020204" pitchFamily="34" charset="0"/>
                        </a:rPr>
                        <a:t>Coinsurance after Deductible</a:t>
                      </a:r>
                    </a:p>
                  </a:txBody>
                  <a:tcPr anchor="ctr"/>
                </a:tc>
                <a:tc>
                  <a:txBody>
                    <a:bodyPr/>
                    <a:lstStyle/>
                    <a:p>
                      <a:pPr algn="ctr"/>
                      <a:r>
                        <a:rPr lang="en-US" sz="1200" dirty="0">
                          <a:latin typeface="Arial" panose="020B0604020202020204" pitchFamily="34" charset="0"/>
                          <a:cs typeface="Arial" panose="020B0604020202020204" pitchFamily="34" charset="0"/>
                        </a:rPr>
                        <a:t>85%</a:t>
                      </a:r>
                    </a:p>
                  </a:txBody>
                  <a:tcPr anchor="ctr"/>
                </a:tc>
                <a:tc>
                  <a:txBody>
                    <a:bodyPr/>
                    <a:lstStyle/>
                    <a:p>
                      <a:pPr algn="ctr"/>
                      <a:r>
                        <a:rPr lang="en-US" sz="1200" dirty="0">
                          <a:latin typeface="Arial" panose="020B0604020202020204" pitchFamily="34" charset="0"/>
                          <a:cs typeface="Arial" panose="020B0604020202020204" pitchFamily="34" charset="0"/>
                        </a:rPr>
                        <a:t>65%</a:t>
                      </a:r>
                    </a:p>
                  </a:txBody>
                  <a:tcPr anchor="ctr"/>
                </a:tc>
                <a:tc>
                  <a:txBody>
                    <a:bodyPr/>
                    <a:lstStyle/>
                    <a:p>
                      <a:pPr algn="ctr"/>
                      <a:r>
                        <a:rPr lang="en-US" sz="1200" dirty="0">
                          <a:latin typeface="Arial" panose="020B0604020202020204" pitchFamily="34" charset="0"/>
                          <a:cs typeface="Arial" panose="020B0604020202020204" pitchFamily="34" charset="0"/>
                        </a:rPr>
                        <a:t>80%</a:t>
                      </a:r>
                    </a:p>
                  </a:txBody>
                  <a:tcPr anchor="ctr"/>
                </a:tc>
                <a:tc>
                  <a:txBody>
                    <a:bodyPr/>
                    <a:lstStyle/>
                    <a:p>
                      <a:pPr algn="ctr"/>
                      <a:r>
                        <a:rPr lang="en-US" sz="1200" dirty="0">
                          <a:latin typeface="Arial" panose="020B0604020202020204" pitchFamily="34" charset="0"/>
                          <a:cs typeface="Arial" panose="020B0604020202020204" pitchFamily="34" charset="0"/>
                        </a:rPr>
                        <a:t>60%</a:t>
                      </a:r>
                    </a:p>
                  </a:txBody>
                  <a:tcPr anchor="ctr"/>
                </a:tc>
                <a:extLst>
                  <a:ext uri="{0D108BD9-81ED-4DB2-BD59-A6C34878D82A}">
                    <a16:rowId xmlns:a16="http://schemas.microsoft.com/office/drawing/2014/main" val="2385044526"/>
                  </a:ext>
                </a:extLst>
              </a:tr>
              <a:tr h="370840">
                <a:tc>
                  <a:txBody>
                    <a:bodyPr/>
                    <a:lstStyle/>
                    <a:p>
                      <a:r>
                        <a:rPr lang="en-US" sz="1200" b="1" dirty="0">
                          <a:solidFill>
                            <a:srgbClr val="404040"/>
                          </a:solidFill>
                          <a:latin typeface="Arial" panose="020B0604020202020204" pitchFamily="34" charset="0"/>
                          <a:cs typeface="Arial" panose="020B0604020202020204" pitchFamily="34" charset="0"/>
                        </a:rPr>
                        <a:t>Out-of-Pocket Maximum </a:t>
                      </a:r>
                      <a:r>
                        <a:rPr lang="en-US" sz="1200" b="0" dirty="0">
                          <a:solidFill>
                            <a:srgbClr val="404040"/>
                          </a:solidFill>
                          <a:latin typeface="Arial" panose="020B0604020202020204" pitchFamily="34" charset="0"/>
                          <a:cs typeface="Arial" panose="020B0604020202020204" pitchFamily="34" charset="0"/>
                        </a:rPr>
                        <a:t>(deductible, copays, and coinsurance)</a:t>
                      </a:r>
                    </a:p>
                    <a:p>
                      <a:pPr marL="0" lvl="1" indent="279400"/>
                      <a:r>
                        <a:rPr lang="en-US" sz="1200" b="0" dirty="0">
                          <a:solidFill>
                            <a:srgbClr val="404040"/>
                          </a:solidFill>
                          <a:latin typeface="Arial" panose="020B0604020202020204" pitchFamily="34" charset="0"/>
                          <a:cs typeface="Arial" panose="020B0604020202020204" pitchFamily="34" charset="0"/>
                        </a:rPr>
                        <a:t>Single</a:t>
                      </a:r>
                    </a:p>
                    <a:p>
                      <a:pPr marL="0" lvl="1" indent="279400"/>
                      <a:r>
                        <a:rPr lang="en-US" sz="1200" b="0" dirty="0">
                          <a:solidFill>
                            <a:srgbClr val="404040"/>
                          </a:solidFill>
                          <a:latin typeface="Arial" panose="020B0604020202020204" pitchFamily="34" charset="0"/>
                          <a:cs typeface="Arial" panose="020B0604020202020204" pitchFamily="34" charset="0"/>
                        </a:rPr>
                        <a:t>Employee + Spouse/DP or Child(ren)</a:t>
                      </a:r>
                    </a:p>
                    <a:p>
                      <a:pPr marL="0" lvl="1" indent="279400"/>
                      <a:r>
                        <a:rPr lang="en-US" sz="1200" b="0" dirty="0">
                          <a:solidFill>
                            <a:srgbClr val="404040"/>
                          </a:solidFill>
                          <a:latin typeface="Arial" panose="020B0604020202020204" pitchFamily="34" charset="0"/>
                          <a:cs typeface="Arial" panose="020B0604020202020204" pitchFamily="34" charset="0"/>
                        </a:rPr>
                        <a:t>Family</a:t>
                      </a:r>
                    </a:p>
                  </a:txBody>
                  <a:tcPr>
                    <a:solidFill>
                      <a:schemeClr val="bg1"/>
                    </a:solidFill>
                  </a:tcPr>
                </a:tc>
                <a:tc>
                  <a:txBody>
                    <a:bodyPr/>
                    <a:lstStyle/>
                    <a:p>
                      <a:pPr algn="ctr"/>
                      <a:endParaRPr lang="en-US" sz="1200" dirty="0">
                        <a:latin typeface="Arial" panose="020B0604020202020204" pitchFamily="34" charset="0"/>
                        <a:cs typeface="Arial" panose="020B0604020202020204" pitchFamily="34" charset="0"/>
                      </a:endParaRPr>
                    </a:p>
                    <a:p>
                      <a:pPr algn="ct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$6,000</a:t>
                      </a:r>
                    </a:p>
                    <a:p>
                      <a:pPr algn="ctr"/>
                      <a:r>
                        <a:rPr lang="en-US" sz="1200" dirty="0">
                          <a:latin typeface="Arial" panose="020B0604020202020204" pitchFamily="34" charset="0"/>
                          <a:cs typeface="Arial" panose="020B0604020202020204" pitchFamily="34" charset="0"/>
                        </a:rPr>
                        <a:t>$12,000</a:t>
                      </a:r>
                    </a:p>
                    <a:p>
                      <a:pPr algn="ctr"/>
                      <a:r>
                        <a:rPr lang="en-US" sz="1200" dirty="0">
                          <a:latin typeface="Arial" panose="020B0604020202020204" pitchFamily="34" charset="0"/>
                          <a:cs typeface="Arial" panose="020B0604020202020204" pitchFamily="34" charset="0"/>
                        </a:rPr>
                        <a:t>$12,000</a:t>
                      </a:r>
                    </a:p>
                  </a:txBody>
                  <a:tcPr>
                    <a:solidFill>
                      <a:schemeClr val="bg1"/>
                    </a:solidFill>
                  </a:tcPr>
                </a:tc>
                <a:tc>
                  <a:txBody>
                    <a:bodyPr/>
                    <a:lstStyle/>
                    <a:p>
                      <a:pPr algn="ctr"/>
                      <a:endParaRPr lang="en-US" sz="1200" dirty="0">
                        <a:latin typeface="Arial" panose="020B0604020202020204" pitchFamily="34" charset="0"/>
                        <a:cs typeface="Arial" panose="020B0604020202020204" pitchFamily="34" charset="0"/>
                      </a:endParaRPr>
                    </a:p>
                    <a:p>
                      <a:pPr algn="ct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$12,000</a:t>
                      </a:r>
                    </a:p>
                    <a:p>
                      <a:pPr algn="ctr"/>
                      <a:r>
                        <a:rPr lang="en-US" sz="1200" dirty="0">
                          <a:latin typeface="Arial" panose="020B0604020202020204" pitchFamily="34" charset="0"/>
                          <a:cs typeface="Arial" panose="020B0604020202020204" pitchFamily="34" charset="0"/>
                        </a:rPr>
                        <a:t>$24,000</a:t>
                      </a:r>
                    </a:p>
                    <a:p>
                      <a:pPr algn="ctr"/>
                      <a:r>
                        <a:rPr lang="en-US" sz="1200" dirty="0">
                          <a:latin typeface="Arial" panose="020B0604020202020204" pitchFamily="34" charset="0"/>
                          <a:cs typeface="Arial" panose="020B0604020202020204" pitchFamily="34" charset="0"/>
                        </a:rPr>
                        <a:t>$24,000  </a:t>
                      </a:r>
                    </a:p>
                  </a:txBody>
                  <a:tcPr>
                    <a:solidFill>
                      <a:schemeClr val="bg1"/>
                    </a:solidFill>
                  </a:tcPr>
                </a:tc>
                <a:tc>
                  <a:txBody>
                    <a:bodyPr/>
                    <a:lstStyle/>
                    <a:p>
                      <a:pPr algn="ctr"/>
                      <a:endParaRPr lang="en-US" sz="1200" dirty="0">
                        <a:latin typeface="Arial" panose="020B0604020202020204" pitchFamily="34" charset="0"/>
                        <a:cs typeface="Arial" panose="020B0604020202020204" pitchFamily="34" charset="0"/>
                      </a:endParaRPr>
                    </a:p>
                    <a:p>
                      <a:pPr algn="ct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$4,000</a:t>
                      </a:r>
                    </a:p>
                    <a:p>
                      <a:pPr algn="ctr"/>
                      <a:r>
                        <a:rPr lang="en-US" sz="1200" dirty="0">
                          <a:latin typeface="Arial" panose="020B0604020202020204" pitchFamily="34" charset="0"/>
                          <a:cs typeface="Arial" panose="020B0604020202020204" pitchFamily="34" charset="0"/>
                        </a:rPr>
                        <a:t>$6,000</a:t>
                      </a:r>
                    </a:p>
                    <a:p>
                      <a:pPr algn="ctr"/>
                      <a:r>
                        <a:rPr lang="en-US" sz="1200" dirty="0">
                          <a:latin typeface="Arial" panose="020B0604020202020204" pitchFamily="34" charset="0"/>
                          <a:cs typeface="Arial" panose="020B0604020202020204" pitchFamily="34" charset="0"/>
                        </a:rPr>
                        <a:t>$8,000</a:t>
                      </a:r>
                    </a:p>
                  </a:txBody>
                  <a:tcPr>
                    <a:solidFill>
                      <a:schemeClr val="bg1"/>
                    </a:solidFill>
                  </a:tcPr>
                </a:tc>
                <a:tc>
                  <a:txBody>
                    <a:bodyPr/>
                    <a:lstStyle/>
                    <a:p>
                      <a:pPr algn="ctr"/>
                      <a:endParaRPr lang="en-US" sz="1200" dirty="0">
                        <a:latin typeface="Arial" panose="020B0604020202020204" pitchFamily="34" charset="0"/>
                        <a:cs typeface="Arial" panose="020B0604020202020204" pitchFamily="34" charset="0"/>
                      </a:endParaRPr>
                    </a:p>
                    <a:p>
                      <a:pPr algn="ctr"/>
                      <a:endParaRPr lang="en-US" sz="1200" dirty="0">
                        <a:latin typeface="Arial" panose="020B0604020202020204" pitchFamily="34" charset="0"/>
                        <a:cs typeface="Arial" panose="020B0604020202020204" pitchFamily="34" charset="0"/>
                      </a:endParaRPr>
                    </a:p>
                    <a:p>
                      <a:pPr algn="ctr"/>
                      <a:r>
                        <a:rPr lang="en-US" sz="1200" dirty="0">
                          <a:latin typeface="Arial" panose="020B0604020202020204" pitchFamily="34" charset="0"/>
                          <a:cs typeface="Arial" panose="020B0604020202020204" pitchFamily="34" charset="0"/>
                        </a:rPr>
                        <a:t>$8,000</a:t>
                      </a:r>
                    </a:p>
                    <a:p>
                      <a:pPr algn="ctr"/>
                      <a:r>
                        <a:rPr lang="en-US" sz="1200" dirty="0">
                          <a:latin typeface="Arial" panose="020B0604020202020204" pitchFamily="34" charset="0"/>
                          <a:cs typeface="Arial" panose="020B0604020202020204" pitchFamily="34" charset="0"/>
                        </a:rPr>
                        <a:t>$12,000</a:t>
                      </a:r>
                    </a:p>
                    <a:p>
                      <a:pPr algn="ctr"/>
                      <a:r>
                        <a:rPr lang="en-US" sz="1200" dirty="0">
                          <a:latin typeface="Arial" panose="020B0604020202020204" pitchFamily="34" charset="0"/>
                          <a:cs typeface="Arial" panose="020B0604020202020204" pitchFamily="34" charset="0"/>
                        </a:rPr>
                        <a:t>$16,000  </a:t>
                      </a:r>
                    </a:p>
                  </a:txBody>
                  <a:tcPr>
                    <a:solidFill>
                      <a:schemeClr val="bg1"/>
                    </a:solidFill>
                  </a:tcPr>
                </a:tc>
                <a:extLst>
                  <a:ext uri="{0D108BD9-81ED-4DB2-BD59-A6C34878D82A}">
                    <a16:rowId xmlns:a16="http://schemas.microsoft.com/office/drawing/2014/main" val="621538868"/>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dirty="0">
                          <a:solidFill>
                            <a:srgbClr val="404040"/>
                          </a:solidFill>
                          <a:latin typeface="Arial" panose="020B0604020202020204" pitchFamily="34" charset="0"/>
                          <a:cs typeface="Arial" panose="020B0604020202020204" pitchFamily="34" charset="0"/>
                        </a:rPr>
                        <a:t>Preventive Care</a:t>
                      </a:r>
                    </a:p>
                  </a:txBody>
                  <a:tcPr anchor="ctr"/>
                </a:tc>
                <a:tc>
                  <a:txBody>
                    <a:bodyPr/>
                    <a:lstStyle/>
                    <a:p>
                      <a:pPr algn="ctr"/>
                      <a:r>
                        <a:rPr lang="en-US" sz="1200" dirty="0">
                          <a:latin typeface="Arial" panose="020B0604020202020204" pitchFamily="34" charset="0"/>
                          <a:cs typeface="Arial" panose="020B0604020202020204" pitchFamily="34" charset="0"/>
                        </a:rPr>
                        <a:t>100%, no deductible</a:t>
                      </a:r>
                    </a:p>
                  </a:txBody>
                  <a:tcPr anchor="ctr"/>
                </a:tc>
                <a:tc>
                  <a:txBody>
                    <a:bodyPr/>
                    <a:lstStyle/>
                    <a:p>
                      <a:pPr algn="ctr"/>
                      <a:r>
                        <a:rPr lang="en-US" sz="1200" dirty="0">
                          <a:latin typeface="Arial" panose="020B0604020202020204" pitchFamily="34" charset="0"/>
                          <a:cs typeface="Arial" panose="020B0604020202020204" pitchFamily="34" charset="0"/>
                        </a:rPr>
                        <a:t>65%</a:t>
                      </a:r>
                    </a:p>
                  </a:txBody>
                  <a:tcPr anchor="ctr"/>
                </a:tc>
                <a:tc>
                  <a:txBody>
                    <a:bodyPr/>
                    <a:lstStyle/>
                    <a:p>
                      <a:pPr algn="ctr"/>
                      <a:r>
                        <a:rPr lang="en-US" sz="1200" dirty="0">
                          <a:latin typeface="Arial" panose="020B0604020202020204" pitchFamily="34" charset="0"/>
                          <a:cs typeface="Arial" panose="020B0604020202020204" pitchFamily="34" charset="0"/>
                        </a:rPr>
                        <a:t>100%, no deductible</a:t>
                      </a:r>
                    </a:p>
                  </a:txBody>
                  <a:tcPr anchor="ctr"/>
                </a:tc>
                <a:tc>
                  <a:txBody>
                    <a:bodyPr/>
                    <a:lstStyle/>
                    <a:p>
                      <a:pPr algn="ctr"/>
                      <a:r>
                        <a:rPr lang="en-US" sz="1200" dirty="0">
                          <a:latin typeface="Arial" panose="020B0604020202020204" pitchFamily="34" charset="0"/>
                          <a:cs typeface="Arial" panose="020B0604020202020204" pitchFamily="34" charset="0"/>
                        </a:rPr>
                        <a:t>60%</a:t>
                      </a:r>
                    </a:p>
                  </a:txBody>
                  <a:tcPr anchor="ctr"/>
                </a:tc>
                <a:extLst>
                  <a:ext uri="{0D108BD9-81ED-4DB2-BD59-A6C34878D82A}">
                    <a16:rowId xmlns:a16="http://schemas.microsoft.com/office/drawing/2014/main" val="3241719761"/>
                  </a:ext>
                </a:extLst>
              </a:tr>
              <a:tr h="30805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dirty="0">
                          <a:solidFill>
                            <a:srgbClr val="404040"/>
                          </a:solidFill>
                          <a:latin typeface="Arial" panose="020B0604020202020204" pitchFamily="34" charset="0"/>
                          <a:cs typeface="Arial" panose="020B0604020202020204" pitchFamily="34" charset="0"/>
                        </a:rPr>
                        <a:t>Office Visits </a:t>
                      </a:r>
                      <a:r>
                        <a:rPr lang="en-US" sz="1200" b="0" dirty="0">
                          <a:solidFill>
                            <a:srgbClr val="404040"/>
                          </a:solidFill>
                          <a:latin typeface="Arial" panose="020B0604020202020204" pitchFamily="34" charset="0"/>
                          <a:cs typeface="Arial" panose="020B0604020202020204" pitchFamily="34" charset="0"/>
                        </a:rPr>
                        <a:t>(PCP / Specialist)</a:t>
                      </a:r>
                    </a:p>
                  </a:txBody>
                  <a:tcPr>
                    <a:solidFill>
                      <a:schemeClr val="bg1"/>
                    </a:solidFill>
                  </a:tcPr>
                </a:tc>
                <a:tc>
                  <a:txBody>
                    <a:bodyPr/>
                    <a:lstStyle/>
                    <a:p>
                      <a:pPr algn="ctr"/>
                      <a:r>
                        <a:rPr lang="en-US" sz="1200" dirty="0">
                          <a:latin typeface="Arial" panose="020B0604020202020204" pitchFamily="34" charset="0"/>
                          <a:cs typeface="Arial" panose="020B0604020202020204" pitchFamily="34" charset="0"/>
                        </a:rPr>
                        <a:t>$30 / $40 </a:t>
                      </a:r>
                    </a:p>
                  </a:txBody>
                  <a:tcPr>
                    <a:solidFill>
                      <a:schemeClr val="bg1"/>
                    </a:solidFill>
                  </a:tcPr>
                </a:tc>
                <a:tc>
                  <a:txBody>
                    <a:bodyPr/>
                    <a:lstStyle/>
                    <a:p>
                      <a:pPr algn="ctr"/>
                      <a:r>
                        <a:rPr lang="en-US" sz="1200" dirty="0">
                          <a:latin typeface="Arial" panose="020B0604020202020204" pitchFamily="34" charset="0"/>
                          <a:cs typeface="Arial" panose="020B0604020202020204" pitchFamily="34" charset="0"/>
                        </a:rPr>
                        <a:t>65% after deductible</a:t>
                      </a:r>
                    </a:p>
                  </a:txBody>
                  <a:tcPr>
                    <a:solidFill>
                      <a:schemeClr val="bg1"/>
                    </a:solidFill>
                  </a:tcPr>
                </a:tc>
                <a:tc>
                  <a:txBody>
                    <a:bodyPr/>
                    <a:lstStyle/>
                    <a:p>
                      <a:pPr algn="ctr"/>
                      <a:r>
                        <a:rPr lang="en-US" sz="1200" dirty="0">
                          <a:latin typeface="Arial" panose="020B0604020202020204" pitchFamily="34" charset="0"/>
                          <a:cs typeface="Arial" panose="020B0604020202020204" pitchFamily="34" charset="0"/>
                        </a:rPr>
                        <a:t>80% after deductible</a:t>
                      </a:r>
                    </a:p>
                  </a:txBody>
                  <a:tcPr>
                    <a:solidFill>
                      <a:schemeClr val="bg1"/>
                    </a:solidFill>
                  </a:tcPr>
                </a:tc>
                <a:tc>
                  <a:txBody>
                    <a:bodyPr/>
                    <a:lstStyle/>
                    <a:p>
                      <a:pPr algn="ctr"/>
                      <a:r>
                        <a:rPr lang="en-US" sz="1200" dirty="0">
                          <a:latin typeface="Arial" panose="020B0604020202020204" pitchFamily="34" charset="0"/>
                          <a:cs typeface="Arial" panose="020B0604020202020204" pitchFamily="34" charset="0"/>
                        </a:rPr>
                        <a:t>60% after deductible</a:t>
                      </a:r>
                    </a:p>
                  </a:txBody>
                  <a:tcPr>
                    <a:solidFill>
                      <a:schemeClr val="bg1"/>
                    </a:solidFill>
                  </a:tcPr>
                </a:tc>
                <a:extLst>
                  <a:ext uri="{0D108BD9-81ED-4DB2-BD59-A6C34878D82A}">
                    <a16:rowId xmlns:a16="http://schemas.microsoft.com/office/drawing/2014/main" val="380564426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dirty="0">
                          <a:solidFill>
                            <a:srgbClr val="404040"/>
                          </a:solidFill>
                          <a:latin typeface="Arial" panose="020B0604020202020204" pitchFamily="34" charset="0"/>
                          <a:cs typeface="Arial" panose="020B0604020202020204" pitchFamily="34" charset="0"/>
                        </a:rPr>
                        <a:t>Inpatient / Outpatient Surgery</a:t>
                      </a:r>
                      <a:endParaRPr lang="en-US" sz="1200" b="0" dirty="0">
                        <a:solidFill>
                          <a:srgbClr val="404040"/>
                        </a:solidFill>
                        <a:latin typeface="Arial" panose="020B0604020202020204" pitchFamily="34" charset="0"/>
                        <a:cs typeface="Arial" panose="020B0604020202020204" pitchFamily="34" charset="0"/>
                      </a:endParaRPr>
                    </a:p>
                  </a:txBody>
                  <a:tcPr anchor="ctr"/>
                </a:tc>
                <a:tc>
                  <a:txBody>
                    <a:bodyPr/>
                    <a:lstStyle/>
                    <a:p>
                      <a:pPr algn="ctr"/>
                      <a:r>
                        <a:rPr lang="en-US" sz="1200" dirty="0">
                          <a:latin typeface="Arial" panose="020B0604020202020204" pitchFamily="34" charset="0"/>
                          <a:cs typeface="Arial" panose="020B0604020202020204" pitchFamily="34" charset="0"/>
                        </a:rPr>
                        <a:t>85% after deductible</a:t>
                      </a:r>
                    </a:p>
                  </a:txBody>
                  <a:tcPr anchor="ctr"/>
                </a:tc>
                <a:tc>
                  <a:txBody>
                    <a:bodyPr/>
                    <a:lstStyle/>
                    <a:p>
                      <a:pPr algn="ctr"/>
                      <a:r>
                        <a:rPr lang="en-US" sz="1200" dirty="0">
                          <a:latin typeface="Arial" panose="020B0604020202020204" pitchFamily="34" charset="0"/>
                          <a:cs typeface="Arial" panose="020B0604020202020204" pitchFamily="34" charset="0"/>
                        </a:rPr>
                        <a:t>65% after deductible</a:t>
                      </a:r>
                    </a:p>
                  </a:txBody>
                  <a:tcPr anchor="ctr"/>
                </a:tc>
                <a:tc>
                  <a:txBody>
                    <a:bodyPr/>
                    <a:lstStyle/>
                    <a:p>
                      <a:pPr algn="ctr"/>
                      <a:r>
                        <a:rPr lang="en-US" sz="1200" dirty="0">
                          <a:latin typeface="Arial" panose="020B0604020202020204" pitchFamily="34" charset="0"/>
                          <a:cs typeface="Arial" panose="020B0604020202020204" pitchFamily="34" charset="0"/>
                        </a:rPr>
                        <a:t>80% after deductible</a:t>
                      </a:r>
                    </a:p>
                  </a:txBody>
                  <a:tcPr anchor="ctr"/>
                </a:tc>
                <a:tc>
                  <a:txBody>
                    <a:bodyPr/>
                    <a:lstStyle/>
                    <a:p>
                      <a:pPr algn="ctr"/>
                      <a:r>
                        <a:rPr lang="en-US" sz="1200" dirty="0">
                          <a:latin typeface="Arial" panose="020B0604020202020204" pitchFamily="34" charset="0"/>
                          <a:cs typeface="Arial" panose="020B0604020202020204" pitchFamily="34" charset="0"/>
                        </a:rPr>
                        <a:t>60% after deductible</a:t>
                      </a:r>
                    </a:p>
                  </a:txBody>
                  <a:tcPr anchor="ctr"/>
                </a:tc>
                <a:extLst>
                  <a:ext uri="{0D108BD9-81ED-4DB2-BD59-A6C34878D82A}">
                    <a16:rowId xmlns:a16="http://schemas.microsoft.com/office/drawing/2014/main" val="356286613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dirty="0">
                          <a:solidFill>
                            <a:srgbClr val="404040"/>
                          </a:solidFill>
                          <a:latin typeface="Arial" panose="020B0604020202020204" pitchFamily="34" charset="0"/>
                          <a:cs typeface="Arial" panose="020B0604020202020204" pitchFamily="34" charset="0"/>
                        </a:rPr>
                        <a:t>Diagnostic Imaging, Diagnostic Medical Tests, Diagnostic X-Rays</a:t>
                      </a:r>
                    </a:p>
                  </a:txBody>
                  <a:tcPr anchor="ctr">
                    <a:solidFill>
                      <a:schemeClr val="bg1"/>
                    </a:solidFill>
                  </a:tcPr>
                </a:tc>
                <a:tc>
                  <a:txBody>
                    <a:bodyPr/>
                    <a:lstStyle/>
                    <a:p>
                      <a:pPr algn="ctr"/>
                      <a:r>
                        <a:rPr lang="en-US" sz="1200" dirty="0">
                          <a:latin typeface="Arial" panose="020B0604020202020204" pitchFamily="34" charset="0"/>
                          <a:cs typeface="Arial" panose="020B0604020202020204" pitchFamily="34" charset="0"/>
                        </a:rPr>
                        <a:t>100%, no deductible</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65% after deductible</a:t>
                      </a:r>
                    </a:p>
                  </a:txBody>
                  <a:tcPr anchor="ctr">
                    <a:solidFill>
                      <a:schemeClr val="bg1"/>
                    </a:solidFill>
                  </a:tcPr>
                </a:tc>
                <a:tc>
                  <a:txBody>
                    <a:bodyPr/>
                    <a:lstStyle/>
                    <a:p>
                      <a:pPr algn="ctr"/>
                      <a:r>
                        <a:rPr lang="en-US" sz="1200" dirty="0">
                          <a:latin typeface="Arial" panose="020B0604020202020204" pitchFamily="34" charset="0"/>
                          <a:cs typeface="Arial" panose="020B0604020202020204" pitchFamily="34" charset="0"/>
                        </a:rPr>
                        <a:t>80% after deductible</a:t>
                      </a:r>
                    </a:p>
                  </a:txBody>
                  <a:tcPr anchor="ctr">
                    <a:solidFill>
                      <a:schemeClr val="bg1"/>
                    </a:solidFill>
                  </a:tcPr>
                </a:tc>
                <a:tc>
                  <a:txBody>
                    <a:bodyPr/>
                    <a:lstStyle/>
                    <a:p>
                      <a:pPr algn="ctr"/>
                      <a:r>
                        <a:rPr lang="en-US" sz="1200" dirty="0">
                          <a:latin typeface="Arial" panose="020B0604020202020204" pitchFamily="34" charset="0"/>
                          <a:cs typeface="Arial" panose="020B0604020202020204" pitchFamily="34" charset="0"/>
                        </a:rPr>
                        <a:t>60% after deductible</a:t>
                      </a:r>
                    </a:p>
                  </a:txBody>
                  <a:tcPr anchor="ctr">
                    <a:solidFill>
                      <a:schemeClr val="bg1"/>
                    </a:solidFill>
                  </a:tcPr>
                </a:tc>
                <a:extLst>
                  <a:ext uri="{0D108BD9-81ED-4DB2-BD59-A6C34878D82A}">
                    <a16:rowId xmlns:a16="http://schemas.microsoft.com/office/drawing/2014/main" val="3907421618"/>
                  </a:ext>
                </a:extLst>
              </a:tr>
              <a:tr h="35087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dirty="0">
                          <a:solidFill>
                            <a:srgbClr val="404040"/>
                          </a:solidFill>
                          <a:latin typeface="Arial" panose="020B0604020202020204" pitchFamily="34" charset="0"/>
                          <a:cs typeface="Arial" panose="020B0604020202020204" pitchFamily="34" charset="0"/>
                        </a:rPr>
                        <a:t>Prescription Drugs</a:t>
                      </a:r>
                    </a:p>
                    <a:p>
                      <a:pPr marL="0" marR="0" lvl="0" indent="231775" algn="l" defTabSz="457200" rtl="0" eaLnBrk="1" fontAlgn="auto" latinLnBrk="0" hangingPunct="1">
                        <a:lnSpc>
                          <a:spcPct val="100000"/>
                        </a:lnSpc>
                        <a:spcBef>
                          <a:spcPts val="0"/>
                        </a:spcBef>
                        <a:spcAft>
                          <a:spcPts val="0"/>
                        </a:spcAft>
                        <a:buClrTx/>
                        <a:buSzTx/>
                        <a:buFontTx/>
                        <a:buNone/>
                        <a:tabLst/>
                        <a:defRPr/>
                      </a:pPr>
                      <a:r>
                        <a:rPr lang="en-US" sz="1200" b="0" dirty="0">
                          <a:solidFill>
                            <a:srgbClr val="404040"/>
                          </a:solidFill>
                          <a:latin typeface="Arial" panose="020B0604020202020204" pitchFamily="34" charset="0"/>
                          <a:cs typeface="Arial" panose="020B0604020202020204" pitchFamily="34" charset="0"/>
                        </a:rPr>
                        <a:t>Generic / Preferred Brand / Non-Preferred</a:t>
                      </a:r>
                    </a:p>
                  </a:txBody>
                  <a:tcPr anchor="ctr"/>
                </a:tc>
                <a:tc>
                  <a:txBody>
                    <a:bodyPr/>
                    <a:lstStyle/>
                    <a:p>
                      <a:pPr algn="ctr"/>
                      <a:r>
                        <a:rPr lang="en-US" sz="1200" dirty="0">
                          <a:latin typeface="Arial" panose="020B0604020202020204" pitchFamily="34" charset="0"/>
                          <a:cs typeface="Arial" panose="020B0604020202020204" pitchFamily="34" charset="0"/>
                        </a:rPr>
                        <a:t>$10 / $50 / $75, </a:t>
                      </a:r>
                    </a:p>
                    <a:p>
                      <a:pPr algn="ctr"/>
                      <a:r>
                        <a:rPr lang="en-US" sz="1200" dirty="0">
                          <a:latin typeface="Arial" panose="020B0604020202020204" pitchFamily="34" charset="0"/>
                          <a:cs typeface="Arial" panose="020B0604020202020204" pitchFamily="34" charset="0"/>
                        </a:rPr>
                        <a:t>no deductible</a:t>
                      </a:r>
                    </a:p>
                  </a:txBody>
                  <a:tcPr anchor="ctr"/>
                </a:tc>
                <a:tc>
                  <a:txBody>
                    <a:bodyPr/>
                    <a:lstStyle/>
                    <a:p>
                      <a:pPr algn="ctr"/>
                      <a:r>
                        <a:rPr lang="en-US" sz="1200" dirty="0">
                          <a:latin typeface="Arial" panose="020B0604020202020204" pitchFamily="34" charset="0"/>
                          <a:cs typeface="Arial" panose="020B0604020202020204" pitchFamily="34" charset="0"/>
                        </a:rPr>
                        <a:t>Mail Order: x2 Retail, no deductible</a:t>
                      </a:r>
                    </a:p>
                  </a:txBody>
                  <a:tcPr anchor="ctr"/>
                </a:tc>
                <a:tc>
                  <a:txBody>
                    <a:bodyPr/>
                    <a:lstStyle/>
                    <a:p>
                      <a:pPr algn="ctr"/>
                      <a:r>
                        <a:rPr lang="en-US" sz="1200" dirty="0">
                          <a:latin typeface="Arial" panose="020B0604020202020204" pitchFamily="34" charset="0"/>
                          <a:cs typeface="Arial" panose="020B0604020202020204" pitchFamily="34" charset="0"/>
                        </a:rPr>
                        <a:t>80% after deductible</a:t>
                      </a:r>
                    </a:p>
                  </a:txBody>
                  <a:tcPr anchor="ctr"/>
                </a:tc>
                <a:tc>
                  <a:txBody>
                    <a:bodyPr/>
                    <a:lstStyle/>
                    <a:p>
                      <a:pPr algn="ctr"/>
                      <a:r>
                        <a:rPr lang="en-US" sz="1200" dirty="0">
                          <a:latin typeface="Arial" panose="020B0604020202020204" pitchFamily="34" charset="0"/>
                          <a:cs typeface="Arial" panose="020B0604020202020204" pitchFamily="34" charset="0"/>
                        </a:rPr>
                        <a:t>60% after deductible</a:t>
                      </a:r>
                    </a:p>
                  </a:txBody>
                  <a:tcPr anchor="ctr"/>
                </a:tc>
                <a:extLst>
                  <a:ext uri="{0D108BD9-81ED-4DB2-BD59-A6C34878D82A}">
                    <a16:rowId xmlns:a16="http://schemas.microsoft.com/office/drawing/2014/main" val="88700698"/>
                  </a:ext>
                </a:extLst>
              </a:tr>
            </a:tbl>
          </a:graphicData>
        </a:graphic>
      </p:graphicFrame>
      <p:sp>
        <p:nvSpPr>
          <p:cNvPr id="11" name="TextBox 10">
            <a:extLst>
              <a:ext uri="{FF2B5EF4-FFF2-40B4-BE49-F238E27FC236}">
                <a16:creationId xmlns:a16="http://schemas.microsoft.com/office/drawing/2014/main" id="{901FB46D-2722-4D1D-9054-170CDFBF1535}"/>
              </a:ext>
            </a:extLst>
          </p:cNvPr>
          <p:cNvSpPr txBox="1"/>
          <p:nvPr/>
        </p:nvSpPr>
        <p:spPr>
          <a:xfrm>
            <a:off x="1510474" y="5683797"/>
            <a:ext cx="9650185" cy="584775"/>
          </a:xfrm>
          <a:prstGeom prst="rect">
            <a:avLst/>
          </a:prstGeom>
          <a:noFill/>
        </p:spPr>
        <p:txBody>
          <a:bodyPr wrap="square">
            <a:spAutoFit/>
          </a:bodyPr>
          <a:lstStyle/>
          <a:p>
            <a:r>
              <a:rPr lang="en-US" sz="1300" u="sng" dirty="0">
                <a:latin typeface="Arial" panose="020B0604020202020204" pitchFamily="34" charset="0"/>
                <a:ea typeface="Calibri" panose="020F0502020204030204" pitchFamily="34" charset="0"/>
                <a:cs typeface="Arial" panose="020B0604020202020204" pitchFamily="34" charset="0"/>
              </a:rPr>
              <a:t>Note</a:t>
            </a:r>
            <a:r>
              <a:rPr lang="en-US" sz="1300" dirty="0">
                <a:latin typeface="Arial" panose="020B0604020202020204" pitchFamily="34" charset="0"/>
                <a:ea typeface="Calibri" panose="020F0502020204030204" pitchFamily="34" charset="0"/>
                <a:cs typeface="Arial" panose="020B0604020202020204" pitchFamily="34" charset="0"/>
              </a:rPr>
              <a:t>: 10 out of the 115 employees enrolled in the </a:t>
            </a:r>
            <a:r>
              <a:rPr lang="en-US" sz="1300" dirty="0">
                <a:effectLst/>
                <a:latin typeface="Arial" panose="020B0604020202020204" pitchFamily="34" charset="0"/>
                <a:ea typeface="Calibri" panose="020F0502020204030204" pitchFamily="34" charset="0"/>
                <a:cs typeface="Arial" panose="020B0604020202020204" pitchFamily="34" charset="0"/>
              </a:rPr>
              <a:t>CDHP plan met their Out-</a:t>
            </a:r>
            <a:r>
              <a:rPr lang="en-US" sz="1300" dirty="0">
                <a:latin typeface="Arial" panose="020B0604020202020204" pitchFamily="34" charset="0"/>
                <a:ea typeface="Calibri" panose="020F0502020204030204" pitchFamily="34" charset="0"/>
                <a:cs typeface="Arial" panose="020B0604020202020204" pitchFamily="34" charset="0"/>
              </a:rPr>
              <a:t>of-Pocket maximum during 2020. </a:t>
            </a:r>
            <a:endParaRPr lang="en-US" sz="1300" dirty="0">
              <a:latin typeface="Arial" panose="020B0604020202020204" pitchFamily="34" charset="0"/>
              <a:cs typeface="Arial" panose="020B0604020202020204" pitchFamily="34" charset="0"/>
            </a:endParaRPr>
          </a:p>
          <a:p>
            <a:endParaRPr lang="en-US" sz="600" dirty="0">
              <a:latin typeface="Arial" panose="020B0604020202020204" pitchFamily="34" charset="0"/>
              <a:cs typeface="Arial" panose="020B0604020202020204" pitchFamily="34" charset="0"/>
            </a:endParaRPr>
          </a:p>
          <a:p>
            <a:r>
              <a:rPr lang="en-US" sz="1300" dirty="0">
                <a:latin typeface="Arial" panose="020B0604020202020204" pitchFamily="34" charset="0"/>
                <a:cs typeface="Arial" panose="020B0604020202020204" pitchFamily="34" charset="0"/>
              </a:rPr>
              <a:t>*All family members combined must meet the family deductible before the out-of-pocket maximum is met.</a:t>
            </a:r>
          </a:p>
        </p:txBody>
      </p:sp>
    </p:spTree>
    <p:extLst>
      <p:ext uri="{BB962C8B-B14F-4D97-AF65-F5344CB8AC3E}">
        <p14:creationId xmlns:p14="http://schemas.microsoft.com/office/powerpoint/2010/main" val="1478410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C6E124-8751-4670-9857-1454A5D4D930}"/>
              </a:ext>
            </a:extLst>
          </p:cNvPr>
          <p:cNvSpPr>
            <a:spLocks noGrp="1"/>
          </p:cNvSpPr>
          <p:nvPr>
            <p:ph type="title"/>
          </p:nvPr>
        </p:nvSpPr>
        <p:spPr>
          <a:xfrm>
            <a:off x="824692" y="329311"/>
            <a:ext cx="10515600" cy="1159347"/>
          </a:xfrm>
        </p:spPr>
        <p:txBody>
          <a:bodyPr>
            <a:normAutofit/>
          </a:bodyPr>
          <a:lstStyle/>
          <a:p>
            <a:r>
              <a:rPr lang="en-US" dirty="0"/>
              <a:t>HSA = Long-Term Health Savings Plan</a:t>
            </a:r>
          </a:p>
        </p:txBody>
      </p:sp>
      <p:sp>
        <p:nvSpPr>
          <p:cNvPr id="11" name="Rectangle: Rounded Corners 10">
            <a:extLst>
              <a:ext uri="{FF2B5EF4-FFF2-40B4-BE49-F238E27FC236}">
                <a16:creationId xmlns:a16="http://schemas.microsoft.com/office/drawing/2014/main" id="{1CC02DDF-2907-4FC2-896B-3D2CBA8CABEB}"/>
              </a:ext>
            </a:extLst>
          </p:cNvPr>
          <p:cNvSpPr/>
          <p:nvPr/>
        </p:nvSpPr>
        <p:spPr>
          <a:xfrm>
            <a:off x="7698734" y="4439180"/>
            <a:ext cx="3717322" cy="74041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10DFE4D4-868A-40FF-8993-EC36C2FD8136}"/>
              </a:ext>
            </a:extLst>
          </p:cNvPr>
          <p:cNvSpPr/>
          <p:nvPr/>
        </p:nvSpPr>
        <p:spPr>
          <a:xfrm>
            <a:off x="735370" y="1305160"/>
            <a:ext cx="5979695" cy="2992897"/>
          </a:xfrm>
          <a:custGeom>
            <a:avLst/>
            <a:gdLst>
              <a:gd name="connsiteX0" fmla="*/ 0 w 5979695"/>
              <a:gd name="connsiteY0" fmla="*/ 2695074 h 2731168"/>
              <a:gd name="connsiteX1" fmla="*/ 673769 w 5979695"/>
              <a:gd name="connsiteY1" fmla="*/ 2382253 h 2731168"/>
              <a:gd name="connsiteX2" fmla="*/ 1275348 w 5979695"/>
              <a:gd name="connsiteY2" fmla="*/ 2093495 h 2731168"/>
              <a:gd name="connsiteX3" fmla="*/ 1588169 w 5979695"/>
              <a:gd name="connsiteY3" fmla="*/ 2009274 h 2731168"/>
              <a:gd name="connsiteX4" fmla="*/ 1696453 w 5979695"/>
              <a:gd name="connsiteY4" fmla="*/ 1997242 h 2731168"/>
              <a:gd name="connsiteX5" fmla="*/ 1852863 w 5979695"/>
              <a:gd name="connsiteY5" fmla="*/ 2021305 h 2731168"/>
              <a:gd name="connsiteX6" fmla="*/ 2225842 w 5979695"/>
              <a:gd name="connsiteY6" fmla="*/ 2213810 h 2731168"/>
              <a:gd name="connsiteX7" fmla="*/ 2346158 w 5979695"/>
              <a:gd name="connsiteY7" fmla="*/ 2213810 h 2731168"/>
              <a:gd name="connsiteX8" fmla="*/ 2947737 w 5979695"/>
              <a:gd name="connsiteY8" fmla="*/ 1696453 h 2731168"/>
              <a:gd name="connsiteX9" fmla="*/ 3380874 w 5979695"/>
              <a:gd name="connsiteY9" fmla="*/ 1455821 h 2731168"/>
              <a:gd name="connsiteX10" fmla="*/ 3573379 w 5979695"/>
              <a:gd name="connsiteY10" fmla="*/ 1467853 h 2731168"/>
              <a:gd name="connsiteX11" fmla="*/ 3922295 w 5979695"/>
              <a:gd name="connsiteY11" fmla="*/ 1660358 h 2731168"/>
              <a:gd name="connsiteX12" fmla="*/ 4066674 w 5979695"/>
              <a:gd name="connsiteY12" fmla="*/ 1600200 h 2731168"/>
              <a:gd name="connsiteX13" fmla="*/ 4331369 w 5979695"/>
              <a:gd name="connsiteY13" fmla="*/ 1058779 h 2731168"/>
              <a:gd name="connsiteX14" fmla="*/ 4523874 w 5979695"/>
              <a:gd name="connsiteY14" fmla="*/ 998621 h 2731168"/>
              <a:gd name="connsiteX15" fmla="*/ 5077326 w 5979695"/>
              <a:gd name="connsiteY15" fmla="*/ 950495 h 2731168"/>
              <a:gd name="connsiteX16" fmla="*/ 5702969 w 5979695"/>
              <a:gd name="connsiteY16" fmla="*/ 421105 h 2731168"/>
              <a:gd name="connsiteX17" fmla="*/ 5979695 w 5979695"/>
              <a:gd name="connsiteY17" fmla="*/ 0 h 2731168"/>
              <a:gd name="connsiteX18" fmla="*/ 5979695 w 5979695"/>
              <a:gd name="connsiteY18" fmla="*/ 2731168 h 2731168"/>
              <a:gd name="connsiteX19" fmla="*/ 0 w 5979695"/>
              <a:gd name="connsiteY19" fmla="*/ 2695074 h 273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979695" h="2731168">
                <a:moveTo>
                  <a:pt x="0" y="2695074"/>
                </a:moveTo>
                <a:lnTo>
                  <a:pt x="673769" y="2382253"/>
                </a:lnTo>
                <a:lnTo>
                  <a:pt x="1275348" y="2093495"/>
                </a:lnTo>
                <a:lnTo>
                  <a:pt x="1588169" y="2009274"/>
                </a:lnTo>
                <a:lnTo>
                  <a:pt x="1696453" y="1997242"/>
                </a:lnTo>
                <a:lnTo>
                  <a:pt x="1852863" y="2021305"/>
                </a:lnTo>
                <a:lnTo>
                  <a:pt x="2225842" y="2213810"/>
                </a:lnTo>
                <a:lnTo>
                  <a:pt x="2346158" y="2213810"/>
                </a:lnTo>
                <a:lnTo>
                  <a:pt x="2947737" y="1696453"/>
                </a:lnTo>
                <a:lnTo>
                  <a:pt x="3380874" y="1455821"/>
                </a:lnTo>
                <a:lnTo>
                  <a:pt x="3573379" y="1467853"/>
                </a:lnTo>
                <a:lnTo>
                  <a:pt x="3922295" y="1660358"/>
                </a:lnTo>
                <a:lnTo>
                  <a:pt x="4066674" y="1600200"/>
                </a:lnTo>
                <a:lnTo>
                  <a:pt x="4331369" y="1058779"/>
                </a:lnTo>
                <a:lnTo>
                  <a:pt x="4523874" y="998621"/>
                </a:lnTo>
                <a:lnTo>
                  <a:pt x="5077326" y="950495"/>
                </a:lnTo>
                <a:lnTo>
                  <a:pt x="5702969" y="421105"/>
                </a:lnTo>
                <a:lnTo>
                  <a:pt x="5979695" y="0"/>
                </a:lnTo>
                <a:lnTo>
                  <a:pt x="5979695" y="2731168"/>
                </a:lnTo>
                <a:lnTo>
                  <a:pt x="0" y="2695074"/>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1D3DFE29-AB57-464F-A380-486BC2DE3E31}"/>
              </a:ext>
            </a:extLst>
          </p:cNvPr>
          <p:cNvSpPr/>
          <p:nvPr/>
        </p:nvSpPr>
        <p:spPr>
          <a:xfrm>
            <a:off x="658434" y="1313157"/>
            <a:ext cx="6035040" cy="2991894"/>
          </a:xfrm>
          <a:custGeom>
            <a:avLst/>
            <a:gdLst>
              <a:gd name="connsiteX0" fmla="*/ 0 w 6100011"/>
              <a:gd name="connsiteY0" fmla="*/ 2683042 h 2683042"/>
              <a:gd name="connsiteX1" fmla="*/ 156411 w 6100011"/>
              <a:gd name="connsiteY1" fmla="*/ 2658979 h 2683042"/>
              <a:gd name="connsiteX2" fmla="*/ 240632 w 6100011"/>
              <a:gd name="connsiteY2" fmla="*/ 2598821 h 2683042"/>
              <a:gd name="connsiteX3" fmla="*/ 276727 w 6100011"/>
              <a:gd name="connsiteY3" fmla="*/ 2586790 h 2683042"/>
              <a:gd name="connsiteX4" fmla="*/ 336885 w 6100011"/>
              <a:gd name="connsiteY4" fmla="*/ 2550695 h 2683042"/>
              <a:gd name="connsiteX5" fmla="*/ 372979 w 6100011"/>
              <a:gd name="connsiteY5" fmla="*/ 2526632 h 2683042"/>
              <a:gd name="connsiteX6" fmla="*/ 421106 w 6100011"/>
              <a:gd name="connsiteY6" fmla="*/ 2514600 h 2683042"/>
              <a:gd name="connsiteX7" fmla="*/ 505327 w 6100011"/>
              <a:gd name="connsiteY7" fmla="*/ 2466474 h 2683042"/>
              <a:gd name="connsiteX8" fmla="*/ 589548 w 6100011"/>
              <a:gd name="connsiteY8" fmla="*/ 2442411 h 2683042"/>
              <a:gd name="connsiteX9" fmla="*/ 697832 w 6100011"/>
              <a:gd name="connsiteY9" fmla="*/ 2370221 h 2683042"/>
              <a:gd name="connsiteX10" fmla="*/ 733927 w 6100011"/>
              <a:gd name="connsiteY10" fmla="*/ 2346158 h 2683042"/>
              <a:gd name="connsiteX11" fmla="*/ 770021 w 6100011"/>
              <a:gd name="connsiteY11" fmla="*/ 2334126 h 2683042"/>
              <a:gd name="connsiteX12" fmla="*/ 842211 w 6100011"/>
              <a:gd name="connsiteY12" fmla="*/ 2298032 h 2683042"/>
              <a:gd name="connsiteX13" fmla="*/ 890337 w 6100011"/>
              <a:gd name="connsiteY13" fmla="*/ 2273969 h 2683042"/>
              <a:gd name="connsiteX14" fmla="*/ 962527 w 6100011"/>
              <a:gd name="connsiteY14" fmla="*/ 2249905 h 2683042"/>
              <a:gd name="connsiteX15" fmla="*/ 1034716 w 6100011"/>
              <a:gd name="connsiteY15" fmla="*/ 2225842 h 2683042"/>
              <a:gd name="connsiteX16" fmla="*/ 1070811 w 6100011"/>
              <a:gd name="connsiteY16" fmla="*/ 2201779 h 2683042"/>
              <a:gd name="connsiteX17" fmla="*/ 1143000 w 6100011"/>
              <a:gd name="connsiteY17" fmla="*/ 2177716 h 2683042"/>
              <a:gd name="connsiteX18" fmla="*/ 1179095 w 6100011"/>
              <a:gd name="connsiteY18" fmla="*/ 2153653 h 2683042"/>
              <a:gd name="connsiteX19" fmla="*/ 1227221 w 6100011"/>
              <a:gd name="connsiteY19" fmla="*/ 2141621 h 2683042"/>
              <a:gd name="connsiteX20" fmla="*/ 1263316 w 6100011"/>
              <a:gd name="connsiteY20" fmla="*/ 2129590 h 2683042"/>
              <a:gd name="connsiteX21" fmla="*/ 1311442 w 6100011"/>
              <a:gd name="connsiteY21" fmla="*/ 2105526 h 2683042"/>
              <a:gd name="connsiteX22" fmla="*/ 1383632 w 6100011"/>
              <a:gd name="connsiteY22" fmla="*/ 2081463 h 2683042"/>
              <a:gd name="connsiteX23" fmla="*/ 1528011 w 6100011"/>
              <a:gd name="connsiteY23" fmla="*/ 2033337 h 2683042"/>
              <a:gd name="connsiteX24" fmla="*/ 1564106 w 6100011"/>
              <a:gd name="connsiteY24" fmla="*/ 2021305 h 2683042"/>
              <a:gd name="connsiteX25" fmla="*/ 1612232 w 6100011"/>
              <a:gd name="connsiteY25" fmla="*/ 1997242 h 2683042"/>
              <a:gd name="connsiteX26" fmla="*/ 1684421 w 6100011"/>
              <a:gd name="connsiteY26" fmla="*/ 1985211 h 2683042"/>
              <a:gd name="connsiteX27" fmla="*/ 1876927 w 6100011"/>
              <a:gd name="connsiteY27" fmla="*/ 1997242 h 2683042"/>
              <a:gd name="connsiteX28" fmla="*/ 1961148 w 6100011"/>
              <a:gd name="connsiteY28" fmla="*/ 2033337 h 2683042"/>
              <a:gd name="connsiteX29" fmla="*/ 2009274 w 6100011"/>
              <a:gd name="connsiteY29" fmla="*/ 2045369 h 2683042"/>
              <a:gd name="connsiteX30" fmla="*/ 2093495 w 6100011"/>
              <a:gd name="connsiteY30" fmla="*/ 2105526 h 2683042"/>
              <a:gd name="connsiteX31" fmla="*/ 2117558 w 6100011"/>
              <a:gd name="connsiteY31" fmla="*/ 2129590 h 2683042"/>
              <a:gd name="connsiteX32" fmla="*/ 2153653 w 6100011"/>
              <a:gd name="connsiteY32" fmla="*/ 2141621 h 2683042"/>
              <a:gd name="connsiteX33" fmla="*/ 2189748 w 6100011"/>
              <a:gd name="connsiteY33" fmla="*/ 2165684 h 2683042"/>
              <a:gd name="connsiteX34" fmla="*/ 2237874 w 6100011"/>
              <a:gd name="connsiteY34" fmla="*/ 2177716 h 2683042"/>
              <a:gd name="connsiteX35" fmla="*/ 2286000 w 6100011"/>
              <a:gd name="connsiteY35" fmla="*/ 2201779 h 2683042"/>
              <a:gd name="connsiteX36" fmla="*/ 2406316 w 6100011"/>
              <a:gd name="connsiteY36" fmla="*/ 2189747 h 2683042"/>
              <a:gd name="connsiteX37" fmla="*/ 2442411 w 6100011"/>
              <a:gd name="connsiteY37" fmla="*/ 2177716 h 2683042"/>
              <a:gd name="connsiteX38" fmla="*/ 2478506 w 6100011"/>
              <a:gd name="connsiteY38" fmla="*/ 2141621 h 2683042"/>
              <a:gd name="connsiteX39" fmla="*/ 2514600 w 6100011"/>
              <a:gd name="connsiteY39" fmla="*/ 2117558 h 2683042"/>
              <a:gd name="connsiteX40" fmla="*/ 2574758 w 6100011"/>
              <a:gd name="connsiteY40" fmla="*/ 2057400 h 2683042"/>
              <a:gd name="connsiteX41" fmla="*/ 2695074 w 6100011"/>
              <a:gd name="connsiteY41" fmla="*/ 1973179 h 2683042"/>
              <a:gd name="connsiteX42" fmla="*/ 2779295 w 6100011"/>
              <a:gd name="connsiteY42" fmla="*/ 1888958 h 2683042"/>
              <a:gd name="connsiteX43" fmla="*/ 2863516 w 6100011"/>
              <a:gd name="connsiteY43" fmla="*/ 1828800 h 2683042"/>
              <a:gd name="connsiteX44" fmla="*/ 2899611 w 6100011"/>
              <a:gd name="connsiteY44" fmla="*/ 1804737 h 2683042"/>
              <a:gd name="connsiteX45" fmla="*/ 2947737 w 6100011"/>
              <a:gd name="connsiteY45" fmla="*/ 1756611 h 2683042"/>
              <a:gd name="connsiteX46" fmla="*/ 2995864 w 6100011"/>
              <a:gd name="connsiteY46" fmla="*/ 1732547 h 2683042"/>
              <a:gd name="connsiteX47" fmla="*/ 3104148 w 6100011"/>
              <a:gd name="connsiteY47" fmla="*/ 1672390 h 2683042"/>
              <a:gd name="connsiteX48" fmla="*/ 3164306 w 6100011"/>
              <a:gd name="connsiteY48" fmla="*/ 1624263 h 2683042"/>
              <a:gd name="connsiteX49" fmla="*/ 3272590 w 6100011"/>
              <a:gd name="connsiteY49" fmla="*/ 1540042 h 2683042"/>
              <a:gd name="connsiteX50" fmla="*/ 3356811 w 6100011"/>
              <a:gd name="connsiteY50" fmla="*/ 1503947 h 2683042"/>
              <a:gd name="connsiteX51" fmla="*/ 3465095 w 6100011"/>
              <a:gd name="connsiteY51" fmla="*/ 1455821 h 2683042"/>
              <a:gd name="connsiteX52" fmla="*/ 3501190 w 6100011"/>
              <a:gd name="connsiteY52" fmla="*/ 1443790 h 2683042"/>
              <a:gd name="connsiteX53" fmla="*/ 3657600 w 6100011"/>
              <a:gd name="connsiteY53" fmla="*/ 1455821 h 2683042"/>
              <a:gd name="connsiteX54" fmla="*/ 3741821 w 6100011"/>
              <a:gd name="connsiteY54" fmla="*/ 1503947 h 2683042"/>
              <a:gd name="connsiteX55" fmla="*/ 3777916 w 6100011"/>
              <a:gd name="connsiteY55" fmla="*/ 1515979 h 2683042"/>
              <a:gd name="connsiteX56" fmla="*/ 3850106 w 6100011"/>
              <a:gd name="connsiteY56" fmla="*/ 1576137 h 2683042"/>
              <a:gd name="connsiteX57" fmla="*/ 3886200 w 6100011"/>
              <a:gd name="connsiteY57" fmla="*/ 1612232 h 2683042"/>
              <a:gd name="connsiteX58" fmla="*/ 3958390 w 6100011"/>
              <a:gd name="connsiteY58" fmla="*/ 1636295 h 2683042"/>
              <a:gd name="connsiteX59" fmla="*/ 3994485 w 6100011"/>
              <a:gd name="connsiteY59" fmla="*/ 1648326 h 2683042"/>
              <a:gd name="connsiteX60" fmla="*/ 4102769 w 6100011"/>
              <a:gd name="connsiteY60" fmla="*/ 1624263 h 2683042"/>
              <a:gd name="connsiteX61" fmla="*/ 4186990 w 6100011"/>
              <a:gd name="connsiteY61" fmla="*/ 1528011 h 2683042"/>
              <a:gd name="connsiteX62" fmla="*/ 4211053 w 6100011"/>
              <a:gd name="connsiteY62" fmla="*/ 1455821 h 2683042"/>
              <a:gd name="connsiteX63" fmla="*/ 4271211 w 6100011"/>
              <a:gd name="connsiteY63" fmla="*/ 1371600 h 2683042"/>
              <a:gd name="connsiteX64" fmla="*/ 4295274 w 6100011"/>
              <a:gd name="connsiteY64" fmla="*/ 1287379 h 2683042"/>
              <a:gd name="connsiteX65" fmla="*/ 4319337 w 6100011"/>
              <a:gd name="connsiteY65" fmla="*/ 1239253 h 2683042"/>
              <a:gd name="connsiteX66" fmla="*/ 4367464 w 6100011"/>
              <a:gd name="connsiteY66" fmla="*/ 1167063 h 2683042"/>
              <a:gd name="connsiteX67" fmla="*/ 4403558 w 6100011"/>
              <a:gd name="connsiteY67" fmla="*/ 1106905 h 2683042"/>
              <a:gd name="connsiteX68" fmla="*/ 4427621 w 6100011"/>
              <a:gd name="connsiteY68" fmla="*/ 1070811 h 2683042"/>
              <a:gd name="connsiteX69" fmla="*/ 4487779 w 6100011"/>
              <a:gd name="connsiteY69" fmla="*/ 1022684 h 2683042"/>
              <a:gd name="connsiteX70" fmla="*/ 4535906 w 6100011"/>
              <a:gd name="connsiteY70" fmla="*/ 998621 h 2683042"/>
              <a:gd name="connsiteX71" fmla="*/ 4572000 w 6100011"/>
              <a:gd name="connsiteY71" fmla="*/ 986590 h 2683042"/>
              <a:gd name="connsiteX72" fmla="*/ 5041232 w 6100011"/>
              <a:gd name="connsiteY72" fmla="*/ 986590 h 2683042"/>
              <a:gd name="connsiteX73" fmla="*/ 5089358 w 6100011"/>
              <a:gd name="connsiteY73" fmla="*/ 974558 h 2683042"/>
              <a:gd name="connsiteX74" fmla="*/ 5161548 w 6100011"/>
              <a:gd name="connsiteY74" fmla="*/ 938463 h 2683042"/>
              <a:gd name="connsiteX75" fmla="*/ 5245769 w 6100011"/>
              <a:gd name="connsiteY75" fmla="*/ 902369 h 2683042"/>
              <a:gd name="connsiteX76" fmla="*/ 5354053 w 6100011"/>
              <a:gd name="connsiteY76" fmla="*/ 842211 h 2683042"/>
              <a:gd name="connsiteX77" fmla="*/ 5414211 w 6100011"/>
              <a:gd name="connsiteY77" fmla="*/ 794084 h 2683042"/>
              <a:gd name="connsiteX78" fmla="*/ 5450306 w 6100011"/>
              <a:gd name="connsiteY78" fmla="*/ 757990 h 2683042"/>
              <a:gd name="connsiteX79" fmla="*/ 5498432 w 6100011"/>
              <a:gd name="connsiteY79" fmla="*/ 721895 h 2683042"/>
              <a:gd name="connsiteX80" fmla="*/ 5558590 w 6100011"/>
              <a:gd name="connsiteY80" fmla="*/ 673769 h 2683042"/>
              <a:gd name="connsiteX81" fmla="*/ 5630779 w 6100011"/>
              <a:gd name="connsiteY81" fmla="*/ 613611 h 2683042"/>
              <a:gd name="connsiteX82" fmla="*/ 5678906 w 6100011"/>
              <a:gd name="connsiteY82" fmla="*/ 565484 h 2683042"/>
              <a:gd name="connsiteX83" fmla="*/ 5715000 w 6100011"/>
              <a:gd name="connsiteY83" fmla="*/ 541421 h 2683042"/>
              <a:gd name="connsiteX84" fmla="*/ 5775158 w 6100011"/>
              <a:gd name="connsiteY84" fmla="*/ 469232 h 2683042"/>
              <a:gd name="connsiteX85" fmla="*/ 5847348 w 6100011"/>
              <a:gd name="connsiteY85" fmla="*/ 385011 h 2683042"/>
              <a:gd name="connsiteX86" fmla="*/ 5871411 w 6100011"/>
              <a:gd name="connsiteY86" fmla="*/ 348916 h 2683042"/>
              <a:gd name="connsiteX87" fmla="*/ 5895474 w 6100011"/>
              <a:gd name="connsiteY87" fmla="*/ 300790 h 2683042"/>
              <a:gd name="connsiteX88" fmla="*/ 5919537 w 6100011"/>
              <a:gd name="connsiteY88" fmla="*/ 276726 h 2683042"/>
              <a:gd name="connsiteX89" fmla="*/ 5967664 w 6100011"/>
              <a:gd name="connsiteY89" fmla="*/ 204537 h 2683042"/>
              <a:gd name="connsiteX90" fmla="*/ 5991727 w 6100011"/>
              <a:gd name="connsiteY90" fmla="*/ 168442 h 2683042"/>
              <a:gd name="connsiteX91" fmla="*/ 6063916 w 6100011"/>
              <a:gd name="connsiteY91" fmla="*/ 48126 h 2683042"/>
              <a:gd name="connsiteX92" fmla="*/ 6100011 w 6100011"/>
              <a:gd name="connsiteY92" fmla="*/ 0 h 2683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6100011" h="2683042">
                <a:moveTo>
                  <a:pt x="0" y="2683042"/>
                </a:moveTo>
                <a:cubicBezTo>
                  <a:pt x="34514" y="2679591"/>
                  <a:pt x="113049" y="2680660"/>
                  <a:pt x="156411" y="2658979"/>
                </a:cubicBezTo>
                <a:cubicBezTo>
                  <a:pt x="193668" y="2640351"/>
                  <a:pt x="202464" y="2620631"/>
                  <a:pt x="240632" y="2598821"/>
                </a:cubicBezTo>
                <a:cubicBezTo>
                  <a:pt x="251643" y="2592529"/>
                  <a:pt x="264695" y="2590800"/>
                  <a:pt x="276727" y="2586790"/>
                </a:cubicBezTo>
                <a:cubicBezTo>
                  <a:pt x="323727" y="2539788"/>
                  <a:pt x="274410" y="2581932"/>
                  <a:pt x="336885" y="2550695"/>
                </a:cubicBezTo>
                <a:cubicBezTo>
                  <a:pt x="349818" y="2544228"/>
                  <a:pt x="359688" y="2532328"/>
                  <a:pt x="372979" y="2526632"/>
                </a:cubicBezTo>
                <a:cubicBezTo>
                  <a:pt x="388178" y="2520118"/>
                  <a:pt x="405623" y="2520406"/>
                  <a:pt x="421106" y="2514600"/>
                </a:cubicBezTo>
                <a:cubicBezTo>
                  <a:pt x="505470" y="2482963"/>
                  <a:pt x="435520" y="2501378"/>
                  <a:pt x="505327" y="2466474"/>
                </a:cubicBezTo>
                <a:cubicBezTo>
                  <a:pt x="522593" y="2457841"/>
                  <a:pt x="574121" y="2446267"/>
                  <a:pt x="589548" y="2442411"/>
                </a:cubicBezTo>
                <a:lnTo>
                  <a:pt x="697832" y="2370221"/>
                </a:lnTo>
                <a:cubicBezTo>
                  <a:pt x="709864" y="2362200"/>
                  <a:pt x="720209" y="2350731"/>
                  <a:pt x="733927" y="2346158"/>
                </a:cubicBezTo>
                <a:lnTo>
                  <a:pt x="770021" y="2334126"/>
                </a:lnTo>
                <a:cubicBezTo>
                  <a:pt x="813891" y="2290257"/>
                  <a:pt x="771253" y="2324641"/>
                  <a:pt x="842211" y="2298032"/>
                </a:cubicBezTo>
                <a:cubicBezTo>
                  <a:pt x="859005" y="2291735"/>
                  <a:pt x="873684" y="2280630"/>
                  <a:pt x="890337" y="2273969"/>
                </a:cubicBezTo>
                <a:cubicBezTo>
                  <a:pt x="913888" y="2264549"/>
                  <a:pt x="938464" y="2257926"/>
                  <a:pt x="962527" y="2249905"/>
                </a:cubicBezTo>
                <a:cubicBezTo>
                  <a:pt x="962531" y="2249904"/>
                  <a:pt x="1034713" y="2225844"/>
                  <a:pt x="1034716" y="2225842"/>
                </a:cubicBezTo>
                <a:cubicBezTo>
                  <a:pt x="1046748" y="2217821"/>
                  <a:pt x="1057597" y="2207652"/>
                  <a:pt x="1070811" y="2201779"/>
                </a:cubicBezTo>
                <a:cubicBezTo>
                  <a:pt x="1093990" y="2191477"/>
                  <a:pt x="1143000" y="2177716"/>
                  <a:pt x="1143000" y="2177716"/>
                </a:cubicBezTo>
                <a:cubicBezTo>
                  <a:pt x="1155032" y="2169695"/>
                  <a:pt x="1165804" y="2159349"/>
                  <a:pt x="1179095" y="2153653"/>
                </a:cubicBezTo>
                <a:cubicBezTo>
                  <a:pt x="1194294" y="2147139"/>
                  <a:pt x="1211321" y="2146164"/>
                  <a:pt x="1227221" y="2141621"/>
                </a:cubicBezTo>
                <a:cubicBezTo>
                  <a:pt x="1239415" y="2138137"/>
                  <a:pt x="1251659" y="2134586"/>
                  <a:pt x="1263316" y="2129590"/>
                </a:cubicBezTo>
                <a:cubicBezTo>
                  <a:pt x="1279801" y="2122525"/>
                  <a:pt x="1294789" y="2112187"/>
                  <a:pt x="1311442" y="2105526"/>
                </a:cubicBezTo>
                <a:cubicBezTo>
                  <a:pt x="1334993" y="2096106"/>
                  <a:pt x="1359569" y="2089484"/>
                  <a:pt x="1383632" y="2081463"/>
                </a:cubicBezTo>
                <a:lnTo>
                  <a:pt x="1528011" y="2033337"/>
                </a:lnTo>
                <a:cubicBezTo>
                  <a:pt x="1540043" y="2029326"/>
                  <a:pt x="1552762" y="2026977"/>
                  <a:pt x="1564106" y="2021305"/>
                </a:cubicBezTo>
                <a:cubicBezTo>
                  <a:pt x="1580148" y="2013284"/>
                  <a:pt x="1595053" y="2002396"/>
                  <a:pt x="1612232" y="1997242"/>
                </a:cubicBezTo>
                <a:cubicBezTo>
                  <a:pt x="1635598" y="1990232"/>
                  <a:pt x="1660358" y="1989221"/>
                  <a:pt x="1684421" y="1985211"/>
                </a:cubicBezTo>
                <a:cubicBezTo>
                  <a:pt x="1748590" y="1989221"/>
                  <a:pt x="1812986" y="1990511"/>
                  <a:pt x="1876927" y="1997242"/>
                </a:cubicBezTo>
                <a:cubicBezTo>
                  <a:pt x="1904612" y="2000156"/>
                  <a:pt x="1937633" y="2024519"/>
                  <a:pt x="1961148" y="2033337"/>
                </a:cubicBezTo>
                <a:cubicBezTo>
                  <a:pt x="1976631" y="2039143"/>
                  <a:pt x="1993232" y="2041358"/>
                  <a:pt x="2009274" y="2045369"/>
                </a:cubicBezTo>
                <a:cubicBezTo>
                  <a:pt x="2040528" y="2066205"/>
                  <a:pt x="2063651" y="2080656"/>
                  <a:pt x="2093495" y="2105526"/>
                </a:cubicBezTo>
                <a:cubicBezTo>
                  <a:pt x="2102209" y="2112788"/>
                  <a:pt x="2107831" y="2123754"/>
                  <a:pt x="2117558" y="2129590"/>
                </a:cubicBezTo>
                <a:cubicBezTo>
                  <a:pt x="2128433" y="2136115"/>
                  <a:pt x="2141621" y="2137611"/>
                  <a:pt x="2153653" y="2141621"/>
                </a:cubicBezTo>
                <a:cubicBezTo>
                  <a:pt x="2165685" y="2149642"/>
                  <a:pt x="2176457" y="2159988"/>
                  <a:pt x="2189748" y="2165684"/>
                </a:cubicBezTo>
                <a:cubicBezTo>
                  <a:pt x="2204947" y="2172198"/>
                  <a:pt x="2222391" y="2171910"/>
                  <a:pt x="2237874" y="2177716"/>
                </a:cubicBezTo>
                <a:cubicBezTo>
                  <a:pt x="2254668" y="2184014"/>
                  <a:pt x="2269958" y="2193758"/>
                  <a:pt x="2286000" y="2201779"/>
                </a:cubicBezTo>
                <a:cubicBezTo>
                  <a:pt x="2326105" y="2197768"/>
                  <a:pt x="2366479" y="2195876"/>
                  <a:pt x="2406316" y="2189747"/>
                </a:cubicBezTo>
                <a:cubicBezTo>
                  <a:pt x="2418851" y="2187819"/>
                  <a:pt x="2431859" y="2184751"/>
                  <a:pt x="2442411" y="2177716"/>
                </a:cubicBezTo>
                <a:cubicBezTo>
                  <a:pt x="2456569" y="2168278"/>
                  <a:pt x="2465434" y="2152514"/>
                  <a:pt x="2478506" y="2141621"/>
                </a:cubicBezTo>
                <a:cubicBezTo>
                  <a:pt x="2489614" y="2132364"/>
                  <a:pt x="2503718" y="2127080"/>
                  <a:pt x="2514600" y="2117558"/>
                </a:cubicBezTo>
                <a:cubicBezTo>
                  <a:pt x="2535942" y="2098884"/>
                  <a:pt x="2551162" y="2073130"/>
                  <a:pt x="2574758" y="2057400"/>
                </a:cubicBezTo>
                <a:cubicBezTo>
                  <a:pt x="2596192" y="2043111"/>
                  <a:pt x="2670573" y="1995453"/>
                  <a:pt x="2695074" y="1973179"/>
                </a:cubicBezTo>
                <a:cubicBezTo>
                  <a:pt x="2724451" y="1946472"/>
                  <a:pt x="2746261" y="1910981"/>
                  <a:pt x="2779295" y="1888958"/>
                </a:cubicBezTo>
                <a:cubicBezTo>
                  <a:pt x="2864360" y="1832249"/>
                  <a:pt x="2759051" y="1903418"/>
                  <a:pt x="2863516" y="1828800"/>
                </a:cubicBezTo>
                <a:cubicBezTo>
                  <a:pt x="2875283" y="1820395"/>
                  <a:pt x="2888632" y="1814148"/>
                  <a:pt x="2899611" y="1804737"/>
                </a:cubicBezTo>
                <a:cubicBezTo>
                  <a:pt x="2916836" y="1789973"/>
                  <a:pt x="2929588" y="1770223"/>
                  <a:pt x="2947737" y="1756611"/>
                </a:cubicBezTo>
                <a:cubicBezTo>
                  <a:pt x="2962086" y="1745849"/>
                  <a:pt x="2980484" y="1741775"/>
                  <a:pt x="2995864" y="1732547"/>
                </a:cubicBezTo>
                <a:cubicBezTo>
                  <a:pt x="3099288" y="1670492"/>
                  <a:pt x="3031547" y="1696589"/>
                  <a:pt x="3104148" y="1672390"/>
                </a:cubicBezTo>
                <a:cubicBezTo>
                  <a:pt x="3174146" y="1602389"/>
                  <a:pt x="3073252" y="1700141"/>
                  <a:pt x="3164306" y="1624263"/>
                </a:cubicBezTo>
                <a:cubicBezTo>
                  <a:pt x="3205830" y="1589660"/>
                  <a:pt x="3211773" y="1560313"/>
                  <a:pt x="3272590" y="1540042"/>
                </a:cubicBezTo>
                <a:cubicBezTo>
                  <a:pt x="3313089" y="1526543"/>
                  <a:pt x="3315177" y="1527738"/>
                  <a:pt x="3356811" y="1503947"/>
                </a:cubicBezTo>
                <a:cubicBezTo>
                  <a:pt x="3436884" y="1458190"/>
                  <a:pt x="3339066" y="1497830"/>
                  <a:pt x="3465095" y="1455821"/>
                </a:cubicBezTo>
                <a:lnTo>
                  <a:pt x="3501190" y="1443790"/>
                </a:lnTo>
                <a:cubicBezTo>
                  <a:pt x="3553327" y="1447800"/>
                  <a:pt x="3605713" y="1449335"/>
                  <a:pt x="3657600" y="1455821"/>
                </a:cubicBezTo>
                <a:cubicBezTo>
                  <a:pt x="3701737" y="1461338"/>
                  <a:pt x="3700912" y="1480571"/>
                  <a:pt x="3741821" y="1503947"/>
                </a:cubicBezTo>
                <a:cubicBezTo>
                  <a:pt x="3752833" y="1510239"/>
                  <a:pt x="3765884" y="1511968"/>
                  <a:pt x="3777916" y="1515979"/>
                </a:cubicBezTo>
                <a:cubicBezTo>
                  <a:pt x="3883377" y="1621440"/>
                  <a:pt x="3749594" y="1492376"/>
                  <a:pt x="3850106" y="1576137"/>
                </a:cubicBezTo>
                <a:cubicBezTo>
                  <a:pt x="3863177" y="1587030"/>
                  <a:pt x="3871326" y="1603969"/>
                  <a:pt x="3886200" y="1612232"/>
                </a:cubicBezTo>
                <a:cubicBezTo>
                  <a:pt x="3908373" y="1624550"/>
                  <a:pt x="3934327" y="1628274"/>
                  <a:pt x="3958390" y="1636295"/>
                </a:cubicBezTo>
                <a:lnTo>
                  <a:pt x="3994485" y="1648326"/>
                </a:lnTo>
                <a:cubicBezTo>
                  <a:pt x="4030580" y="1640305"/>
                  <a:pt x="4069697" y="1640799"/>
                  <a:pt x="4102769" y="1624263"/>
                </a:cubicBezTo>
                <a:cubicBezTo>
                  <a:pt x="4137960" y="1606668"/>
                  <a:pt x="4165140" y="1560785"/>
                  <a:pt x="4186990" y="1528011"/>
                </a:cubicBezTo>
                <a:cubicBezTo>
                  <a:pt x="4195011" y="1503948"/>
                  <a:pt x="4196983" y="1476926"/>
                  <a:pt x="4211053" y="1455821"/>
                </a:cubicBezTo>
                <a:cubicBezTo>
                  <a:pt x="4246239" y="1403041"/>
                  <a:pt x="4226440" y="1431294"/>
                  <a:pt x="4271211" y="1371600"/>
                </a:cubicBezTo>
                <a:cubicBezTo>
                  <a:pt x="4277318" y="1347173"/>
                  <a:pt x="4284916" y="1311548"/>
                  <a:pt x="4295274" y="1287379"/>
                </a:cubicBezTo>
                <a:cubicBezTo>
                  <a:pt x="4302339" y="1270894"/>
                  <a:pt x="4310109" y="1254633"/>
                  <a:pt x="4319337" y="1239253"/>
                </a:cubicBezTo>
                <a:cubicBezTo>
                  <a:pt x="4334217" y="1214454"/>
                  <a:pt x="4367464" y="1167063"/>
                  <a:pt x="4367464" y="1167063"/>
                </a:cubicBezTo>
                <a:cubicBezTo>
                  <a:pt x="4388357" y="1104383"/>
                  <a:pt x="4365810" y="1154091"/>
                  <a:pt x="4403558" y="1106905"/>
                </a:cubicBezTo>
                <a:cubicBezTo>
                  <a:pt x="4412591" y="1095614"/>
                  <a:pt x="4418588" y="1082102"/>
                  <a:pt x="4427621" y="1070811"/>
                </a:cubicBezTo>
                <a:cubicBezTo>
                  <a:pt x="4444263" y="1050008"/>
                  <a:pt x="4464740" y="1035849"/>
                  <a:pt x="4487779" y="1022684"/>
                </a:cubicBezTo>
                <a:cubicBezTo>
                  <a:pt x="4503352" y="1013785"/>
                  <a:pt x="4519420" y="1005686"/>
                  <a:pt x="4535906" y="998621"/>
                </a:cubicBezTo>
                <a:cubicBezTo>
                  <a:pt x="4547563" y="993625"/>
                  <a:pt x="4559969" y="990600"/>
                  <a:pt x="4572000" y="986590"/>
                </a:cubicBezTo>
                <a:cubicBezTo>
                  <a:pt x="4806991" y="998957"/>
                  <a:pt x="4802073" y="1006520"/>
                  <a:pt x="5041232" y="986590"/>
                </a:cubicBezTo>
                <a:cubicBezTo>
                  <a:pt x="5057711" y="985217"/>
                  <a:pt x="5073316" y="978569"/>
                  <a:pt x="5089358" y="974558"/>
                </a:cubicBezTo>
                <a:cubicBezTo>
                  <a:pt x="5158723" y="928315"/>
                  <a:pt x="5091810" y="968351"/>
                  <a:pt x="5161548" y="938463"/>
                </a:cubicBezTo>
                <a:cubicBezTo>
                  <a:pt x="5265607" y="893866"/>
                  <a:pt x="5161129" y="930581"/>
                  <a:pt x="5245769" y="902369"/>
                </a:cubicBezTo>
                <a:cubicBezTo>
                  <a:pt x="5328510" y="847207"/>
                  <a:pt x="5290522" y="863387"/>
                  <a:pt x="5354053" y="842211"/>
                </a:cubicBezTo>
                <a:cubicBezTo>
                  <a:pt x="5424046" y="772215"/>
                  <a:pt x="5323163" y="869956"/>
                  <a:pt x="5414211" y="794084"/>
                </a:cubicBezTo>
                <a:cubicBezTo>
                  <a:pt x="5427282" y="783191"/>
                  <a:pt x="5437387" y="769063"/>
                  <a:pt x="5450306" y="757990"/>
                </a:cubicBezTo>
                <a:cubicBezTo>
                  <a:pt x="5465531" y="744940"/>
                  <a:pt x="5484253" y="736074"/>
                  <a:pt x="5498432" y="721895"/>
                </a:cubicBezTo>
                <a:cubicBezTo>
                  <a:pt x="5552852" y="667474"/>
                  <a:pt x="5488322" y="697191"/>
                  <a:pt x="5558590" y="673769"/>
                </a:cubicBezTo>
                <a:cubicBezTo>
                  <a:pt x="5629180" y="603176"/>
                  <a:pt x="5516395" y="713697"/>
                  <a:pt x="5630779" y="613611"/>
                </a:cubicBezTo>
                <a:cubicBezTo>
                  <a:pt x="5647853" y="598671"/>
                  <a:pt x="5660029" y="578069"/>
                  <a:pt x="5678906" y="565484"/>
                </a:cubicBezTo>
                <a:cubicBezTo>
                  <a:pt x="5690937" y="557463"/>
                  <a:pt x="5703892" y="550678"/>
                  <a:pt x="5715000" y="541421"/>
                </a:cubicBezTo>
                <a:cubicBezTo>
                  <a:pt x="5772520" y="493487"/>
                  <a:pt x="5732138" y="520855"/>
                  <a:pt x="5775158" y="469232"/>
                </a:cubicBezTo>
                <a:cubicBezTo>
                  <a:pt x="5862603" y="364299"/>
                  <a:pt x="5757238" y="511165"/>
                  <a:pt x="5847348" y="385011"/>
                </a:cubicBezTo>
                <a:cubicBezTo>
                  <a:pt x="5855753" y="373244"/>
                  <a:pt x="5864237" y="361471"/>
                  <a:pt x="5871411" y="348916"/>
                </a:cubicBezTo>
                <a:cubicBezTo>
                  <a:pt x="5880309" y="333344"/>
                  <a:pt x="5885525" y="315713"/>
                  <a:pt x="5895474" y="300790"/>
                </a:cubicBezTo>
                <a:cubicBezTo>
                  <a:pt x="5901766" y="291351"/>
                  <a:pt x="5912731" y="285801"/>
                  <a:pt x="5919537" y="276726"/>
                </a:cubicBezTo>
                <a:cubicBezTo>
                  <a:pt x="5936889" y="253590"/>
                  <a:pt x="5951622" y="228600"/>
                  <a:pt x="5967664" y="204537"/>
                </a:cubicBezTo>
                <a:cubicBezTo>
                  <a:pt x="5975685" y="192505"/>
                  <a:pt x="5985260" y="181376"/>
                  <a:pt x="5991727" y="168442"/>
                </a:cubicBezTo>
                <a:cubicBezTo>
                  <a:pt x="6028723" y="94451"/>
                  <a:pt x="6005843" y="135236"/>
                  <a:pt x="6063916" y="48126"/>
                </a:cubicBezTo>
                <a:cubicBezTo>
                  <a:pt x="6091124" y="7314"/>
                  <a:pt x="6077755" y="22256"/>
                  <a:pt x="6100011" y="0"/>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Rounded Corners 13">
            <a:extLst>
              <a:ext uri="{FF2B5EF4-FFF2-40B4-BE49-F238E27FC236}">
                <a16:creationId xmlns:a16="http://schemas.microsoft.com/office/drawing/2014/main" id="{6610FEEC-D287-42DF-895E-AB3D80054928}"/>
              </a:ext>
            </a:extLst>
          </p:cNvPr>
          <p:cNvSpPr/>
          <p:nvPr/>
        </p:nvSpPr>
        <p:spPr>
          <a:xfrm>
            <a:off x="834118" y="1833320"/>
            <a:ext cx="5904695" cy="701551"/>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dirty="0"/>
          </a:p>
        </p:txBody>
      </p:sp>
      <p:sp>
        <p:nvSpPr>
          <p:cNvPr id="15" name="TextBox 14">
            <a:extLst>
              <a:ext uri="{FF2B5EF4-FFF2-40B4-BE49-F238E27FC236}">
                <a16:creationId xmlns:a16="http://schemas.microsoft.com/office/drawing/2014/main" id="{64EEA034-1B9C-4912-81E9-748D45827DE0}"/>
              </a:ext>
            </a:extLst>
          </p:cNvPr>
          <p:cNvSpPr txBox="1"/>
          <p:nvPr/>
        </p:nvSpPr>
        <p:spPr>
          <a:xfrm>
            <a:off x="6655681" y="1503773"/>
            <a:ext cx="1397734" cy="338554"/>
          </a:xfrm>
          <a:prstGeom prst="rect">
            <a:avLst/>
          </a:prstGeom>
          <a:noFill/>
        </p:spPr>
        <p:txBody>
          <a:bodyPr wrap="square" rtlCol="0">
            <a:spAutoFit/>
          </a:bodyPr>
          <a:lstStyle/>
          <a:p>
            <a:r>
              <a:rPr lang="en-US" sz="1600" dirty="0">
                <a:solidFill>
                  <a:srgbClr val="CD0920"/>
                </a:solidFill>
              </a:rPr>
              <a:t>Age </a:t>
            </a:r>
            <a:r>
              <a:rPr lang="en-US" sz="1600" b="1" dirty="0">
                <a:solidFill>
                  <a:srgbClr val="CD0920"/>
                </a:solidFill>
              </a:rPr>
              <a:t>65</a:t>
            </a:r>
          </a:p>
        </p:txBody>
      </p:sp>
      <p:cxnSp>
        <p:nvCxnSpPr>
          <p:cNvPr id="16" name="Straight Connector 15">
            <a:extLst>
              <a:ext uri="{FF2B5EF4-FFF2-40B4-BE49-F238E27FC236}">
                <a16:creationId xmlns:a16="http://schemas.microsoft.com/office/drawing/2014/main" id="{CEF399E1-2811-42F1-916E-4FD3E290CC49}"/>
              </a:ext>
            </a:extLst>
          </p:cNvPr>
          <p:cNvCxnSpPr>
            <a:cxnSpLocks/>
          </p:cNvCxnSpPr>
          <p:nvPr/>
        </p:nvCxnSpPr>
        <p:spPr>
          <a:xfrm>
            <a:off x="574543" y="4308836"/>
            <a:ext cx="6164270" cy="0"/>
          </a:xfrm>
          <a:prstGeom prst="line">
            <a:avLst/>
          </a:prstGeom>
          <a:ln w="38100" cap="flat">
            <a:solidFill>
              <a:srgbClr val="CD0920"/>
            </a:solidFill>
          </a:ln>
        </p:spPr>
        <p:style>
          <a:lnRef idx="1">
            <a:schemeClr val="accent1"/>
          </a:lnRef>
          <a:fillRef idx="0">
            <a:schemeClr val="accent1"/>
          </a:fillRef>
          <a:effectRef idx="0">
            <a:schemeClr val="accent1"/>
          </a:effectRef>
          <a:fontRef idx="minor">
            <a:schemeClr val="tx1"/>
          </a:fontRef>
        </p:style>
      </p:cxnSp>
      <p:pic>
        <p:nvPicPr>
          <p:cNvPr id="17" name="Picture 2" descr="Image result for piggy bank icon">
            <a:extLst>
              <a:ext uri="{FF2B5EF4-FFF2-40B4-BE49-F238E27FC236}">
                <a16:creationId xmlns:a16="http://schemas.microsoft.com/office/drawing/2014/main" id="{20E9A5C4-ECF5-4A01-B1A1-2DAD12F97A26}"/>
              </a:ext>
            </a:extLst>
          </p:cNvPr>
          <p:cNvPicPr>
            <a:picLocks noChangeAspect="1" noChangeArrowheads="1"/>
          </p:cNvPicPr>
          <p:nvPr/>
        </p:nvPicPr>
        <p:blipFill>
          <a:blip r:embed="rId3">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flipH="1">
            <a:off x="5432738" y="2577028"/>
            <a:ext cx="735182" cy="722575"/>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a:extLst>
              <a:ext uri="{FF2B5EF4-FFF2-40B4-BE49-F238E27FC236}">
                <a16:creationId xmlns:a16="http://schemas.microsoft.com/office/drawing/2014/main" id="{6D63E597-C8E4-4901-8C2D-4D1E8E74D354}"/>
              </a:ext>
            </a:extLst>
          </p:cNvPr>
          <p:cNvCxnSpPr>
            <a:cxnSpLocks/>
          </p:cNvCxnSpPr>
          <p:nvPr/>
        </p:nvCxnSpPr>
        <p:spPr>
          <a:xfrm>
            <a:off x="1887301" y="4314822"/>
            <a:ext cx="0" cy="168385"/>
          </a:xfrm>
          <a:prstGeom prst="line">
            <a:avLst/>
          </a:prstGeom>
          <a:ln w="28575" cap="sq">
            <a:solidFill>
              <a:srgbClr val="CD0920"/>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6AA3E697-7BE0-47E6-8655-6CB1ECB91E96}"/>
              </a:ext>
            </a:extLst>
          </p:cNvPr>
          <p:cNvSpPr txBox="1"/>
          <p:nvPr/>
        </p:nvSpPr>
        <p:spPr>
          <a:xfrm>
            <a:off x="1798267" y="2711346"/>
            <a:ext cx="1972268" cy="584775"/>
          </a:xfrm>
          <a:prstGeom prst="rect">
            <a:avLst/>
          </a:prstGeom>
          <a:noFill/>
        </p:spPr>
        <p:txBody>
          <a:bodyPr wrap="square" rtlCol="0">
            <a:spAutoFit/>
          </a:bodyPr>
          <a:lstStyle/>
          <a:p>
            <a:pPr algn="ctr"/>
            <a:r>
              <a:rPr lang="en-US" sz="1600" b="1" dirty="0"/>
              <a:t>Pre-Tax </a:t>
            </a:r>
            <a:r>
              <a:rPr lang="en-US" sz="1600" dirty="0"/>
              <a:t>Contributions</a:t>
            </a:r>
          </a:p>
        </p:txBody>
      </p:sp>
      <p:cxnSp>
        <p:nvCxnSpPr>
          <p:cNvPr id="20" name="Straight Connector 19">
            <a:extLst>
              <a:ext uri="{FF2B5EF4-FFF2-40B4-BE49-F238E27FC236}">
                <a16:creationId xmlns:a16="http://schemas.microsoft.com/office/drawing/2014/main" id="{147C9A61-C7BE-408B-A5C4-F4B3AC54202B}"/>
              </a:ext>
            </a:extLst>
          </p:cNvPr>
          <p:cNvCxnSpPr>
            <a:cxnSpLocks/>
          </p:cNvCxnSpPr>
          <p:nvPr/>
        </p:nvCxnSpPr>
        <p:spPr>
          <a:xfrm>
            <a:off x="2917803" y="4314822"/>
            <a:ext cx="0" cy="168385"/>
          </a:xfrm>
          <a:prstGeom prst="line">
            <a:avLst/>
          </a:prstGeom>
          <a:ln w="28575" cap="sq">
            <a:solidFill>
              <a:srgbClr val="CD092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420BEC1-5D04-4BE2-95A8-A0222CCFC211}"/>
              </a:ext>
            </a:extLst>
          </p:cNvPr>
          <p:cNvCxnSpPr>
            <a:cxnSpLocks/>
          </p:cNvCxnSpPr>
          <p:nvPr/>
        </p:nvCxnSpPr>
        <p:spPr>
          <a:xfrm>
            <a:off x="3948306" y="4307472"/>
            <a:ext cx="0" cy="168385"/>
          </a:xfrm>
          <a:prstGeom prst="line">
            <a:avLst/>
          </a:prstGeom>
          <a:ln w="28575" cap="sq">
            <a:solidFill>
              <a:srgbClr val="00377E"/>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4DA532F-68F0-4F9E-BB90-BADBA8F248EB}"/>
              </a:ext>
            </a:extLst>
          </p:cNvPr>
          <p:cNvCxnSpPr>
            <a:cxnSpLocks/>
          </p:cNvCxnSpPr>
          <p:nvPr/>
        </p:nvCxnSpPr>
        <p:spPr>
          <a:xfrm>
            <a:off x="4978808" y="4316858"/>
            <a:ext cx="0" cy="168385"/>
          </a:xfrm>
          <a:prstGeom prst="line">
            <a:avLst/>
          </a:prstGeom>
          <a:ln w="28575" cap="sq">
            <a:solidFill>
              <a:srgbClr val="CD092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CC03829-83AC-4F3D-8154-FF9126DC2262}"/>
              </a:ext>
            </a:extLst>
          </p:cNvPr>
          <p:cNvCxnSpPr>
            <a:cxnSpLocks/>
          </p:cNvCxnSpPr>
          <p:nvPr/>
        </p:nvCxnSpPr>
        <p:spPr>
          <a:xfrm>
            <a:off x="6009310" y="4326854"/>
            <a:ext cx="0" cy="168385"/>
          </a:xfrm>
          <a:prstGeom prst="line">
            <a:avLst/>
          </a:prstGeom>
          <a:ln w="28575" cap="sq">
            <a:solidFill>
              <a:srgbClr val="CD0920"/>
            </a:solidFill>
          </a:ln>
        </p:spPr>
        <p:style>
          <a:lnRef idx="1">
            <a:schemeClr val="accent1"/>
          </a:lnRef>
          <a:fillRef idx="0">
            <a:schemeClr val="accent1"/>
          </a:fillRef>
          <a:effectRef idx="0">
            <a:schemeClr val="accent1"/>
          </a:effectRef>
          <a:fontRef idx="minor">
            <a:schemeClr val="tx1"/>
          </a:fontRef>
        </p:style>
      </p:cxnSp>
      <p:sp>
        <p:nvSpPr>
          <p:cNvPr id="24" name="Rectangle: Rounded Corners 23">
            <a:extLst>
              <a:ext uri="{FF2B5EF4-FFF2-40B4-BE49-F238E27FC236}">
                <a16:creationId xmlns:a16="http://schemas.microsoft.com/office/drawing/2014/main" id="{EC728A0F-447B-434B-B914-10D5400E2B08}"/>
              </a:ext>
            </a:extLst>
          </p:cNvPr>
          <p:cNvSpPr/>
          <p:nvPr/>
        </p:nvSpPr>
        <p:spPr>
          <a:xfrm>
            <a:off x="1349104" y="4391664"/>
            <a:ext cx="5246047" cy="457199"/>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1600" dirty="0">
                <a:solidFill>
                  <a:schemeClr val="tx1"/>
                </a:solidFill>
              </a:rPr>
              <a:t>Withdraw Funds to Pay for </a:t>
            </a:r>
            <a:r>
              <a:rPr lang="en-US" sz="1600" b="1" dirty="0">
                <a:solidFill>
                  <a:schemeClr val="tx1"/>
                </a:solidFill>
              </a:rPr>
              <a:t>Qualified Expenses</a:t>
            </a:r>
          </a:p>
        </p:txBody>
      </p:sp>
      <p:sp>
        <p:nvSpPr>
          <p:cNvPr id="33" name="Arrow: Down 32">
            <a:extLst>
              <a:ext uri="{FF2B5EF4-FFF2-40B4-BE49-F238E27FC236}">
                <a16:creationId xmlns:a16="http://schemas.microsoft.com/office/drawing/2014/main" id="{77905124-0CFE-4507-A585-311E580179D4}"/>
              </a:ext>
            </a:extLst>
          </p:cNvPr>
          <p:cNvSpPr/>
          <p:nvPr/>
        </p:nvSpPr>
        <p:spPr>
          <a:xfrm>
            <a:off x="3407423" y="3708670"/>
            <a:ext cx="1005840" cy="597858"/>
          </a:xfrm>
          <a:prstGeom prst="downArrow">
            <a:avLst/>
          </a:prstGeom>
          <a:solidFill>
            <a:schemeClr val="accent6">
              <a:lumMod val="60000"/>
              <a:lumOff val="40000"/>
            </a:schemeClr>
          </a:solidFill>
          <a:ln w="19050">
            <a:solidFill>
              <a:srgbClr val="ED51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Arrow: Down 33">
            <a:extLst>
              <a:ext uri="{FF2B5EF4-FFF2-40B4-BE49-F238E27FC236}">
                <a16:creationId xmlns:a16="http://schemas.microsoft.com/office/drawing/2014/main" id="{4B4FE8FF-396B-491C-AC4D-CF47EDD8FF2C}"/>
              </a:ext>
            </a:extLst>
          </p:cNvPr>
          <p:cNvSpPr/>
          <p:nvPr/>
        </p:nvSpPr>
        <p:spPr>
          <a:xfrm>
            <a:off x="1149751" y="3001127"/>
            <a:ext cx="1005840" cy="594360"/>
          </a:xfrm>
          <a:prstGeom prst="downArrow">
            <a:avLst/>
          </a:prstGeom>
          <a:solidFill>
            <a:srgbClr val="82CFA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a:extLst>
              <a:ext uri="{FF2B5EF4-FFF2-40B4-BE49-F238E27FC236}">
                <a16:creationId xmlns:a16="http://schemas.microsoft.com/office/drawing/2014/main" id="{57C566E3-C800-488B-AE1C-A394735AAF90}"/>
              </a:ext>
            </a:extLst>
          </p:cNvPr>
          <p:cNvSpPr txBox="1"/>
          <p:nvPr/>
        </p:nvSpPr>
        <p:spPr>
          <a:xfrm>
            <a:off x="1555812" y="3057327"/>
            <a:ext cx="245869" cy="400110"/>
          </a:xfrm>
          <a:prstGeom prst="rect">
            <a:avLst/>
          </a:prstGeom>
          <a:noFill/>
        </p:spPr>
        <p:txBody>
          <a:bodyPr wrap="square" rtlCol="0">
            <a:spAutoFit/>
          </a:bodyPr>
          <a:lstStyle/>
          <a:p>
            <a:pPr algn="ctr"/>
            <a:r>
              <a:rPr lang="en-US" sz="2000" b="1" dirty="0">
                <a:solidFill>
                  <a:srgbClr val="00B050"/>
                </a:solidFill>
                <a:latin typeface="+mj-lt"/>
                <a:cs typeface="Aharoni" panose="02010803020104030203" pitchFamily="2" charset="-79"/>
              </a:rPr>
              <a:t>$</a:t>
            </a:r>
          </a:p>
        </p:txBody>
      </p:sp>
      <p:sp>
        <p:nvSpPr>
          <p:cNvPr id="36" name="TextBox 35">
            <a:extLst>
              <a:ext uri="{FF2B5EF4-FFF2-40B4-BE49-F238E27FC236}">
                <a16:creationId xmlns:a16="http://schemas.microsoft.com/office/drawing/2014/main" id="{5340F33A-4D53-4431-AC93-E0A61A35ACEE}"/>
              </a:ext>
            </a:extLst>
          </p:cNvPr>
          <p:cNvSpPr txBox="1"/>
          <p:nvPr/>
        </p:nvSpPr>
        <p:spPr>
          <a:xfrm>
            <a:off x="3780332" y="3753380"/>
            <a:ext cx="245869" cy="400110"/>
          </a:xfrm>
          <a:prstGeom prst="rect">
            <a:avLst/>
          </a:prstGeom>
          <a:noFill/>
        </p:spPr>
        <p:txBody>
          <a:bodyPr wrap="square" rtlCol="0">
            <a:spAutoFit/>
          </a:bodyPr>
          <a:lstStyle/>
          <a:p>
            <a:pPr algn="ctr"/>
            <a:r>
              <a:rPr lang="en-US" sz="2000" b="1" dirty="0">
                <a:solidFill>
                  <a:srgbClr val="ED535E"/>
                </a:solidFill>
                <a:latin typeface="+mj-lt"/>
                <a:cs typeface="Aharoni" panose="02010803020104030203" pitchFamily="2" charset="-79"/>
              </a:rPr>
              <a:t>$</a:t>
            </a:r>
          </a:p>
        </p:txBody>
      </p:sp>
      <p:cxnSp>
        <p:nvCxnSpPr>
          <p:cNvPr id="42" name="Straight Connector 41">
            <a:extLst>
              <a:ext uri="{FF2B5EF4-FFF2-40B4-BE49-F238E27FC236}">
                <a16:creationId xmlns:a16="http://schemas.microsoft.com/office/drawing/2014/main" id="{3DE23E8C-A138-4E7C-85FC-460DA1018847}"/>
              </a:ext>
            </a:extLst>
          </p:cNvPr>
          <p:cNvCxnSpPr>
            <a:cxnSpLocks/>
          </p:cNvCxnSpPr>
          <p:nvPr/>
        </p:nvCxnSpPr>
        <p:spPr>
          <a:xfrm>
            <a:off x="856799" y="4314822"/>
            <a:ext cx="0" cy="168385"/>
          </a:xfrm>
          <a:prstGeom prst="line">
            <a:avLst/>
          </a:prstGeom>
          <a:ln w="28575" cap="sq">
            <a:solidFill>
              <a:srgbClr val="CD0920"/>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6A3A7634-DB2A-4FC8-8B7F-DBB1FDFF425D}"/>
              </a:ext>
            </a:extLst>
          </p:cNvPr>
          <p:cNvSpPr txBox="1"/>
          <p:nvPr/>
        </p:nvSpPr>
        <p:spPr>
          <a:xfrm>
            <a:off x="4362595" y="3459515"/>
            <a:ext cx="2511554" cy="784830"/>
          </a:xfrm>
          <a:prstGeom prst="rect">
            <a:avLst/>
          </a:prstGeom>
          <a:noFill/>
        </p:spPr>
        <p:txBody>
          <a:bodyPr wrap="square" rtlCol="0">
            <a:spAutoFit/>
          </a:bodyPr>
          <a:lstStyle/>
          <a:p>
            <a:pPr algn="ctr"/>
            <a:r>
              <a:rPr lang="en-US" sz="1500" dirty="0"/>
              <a:t>No tax on interest &amp; investments. Min. $1,000 balance to start investments.</a:t>
            </a:r>
            <a:endParaRPr lang="en-US" sz="1500" b="1" dirty="0"/>
          </a:p>
        </p:txBody>
      </p:sp>
      <p:sp>
        <p:nvSpPr>
          <p:cNvPr id="44" name="Rectangle: Rounded Corners 43">
            <a:extLst>
              <a:ext uri="{FF2B5EF4-FFF2-40B4-BE49-F238E27FC236}">
                <a16:creationId xmlns:a16="http://schemas.microsoft.com/office/drawing/2014/main" id="{587175C9-1F90-4CE1-96F1-66A9C19175C9}"/>
              </a:ext>
            </a:extLst>
          </p:cNvPr>
          <p:cNvSpPr/>
          <p:nvPr/>
        </p:nvSpPr>
        <p:spPr>
          <a:xfrm>
            <a:off x="7674057" y="2807996"/>
            <a:ext cx="3717323" cy="68613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Rounded Corners 44">
            <a:extLst>
              <a:ext uri="{FF2B5EF4-FFF2-40B4-BE49-F238E27FC236}">
                <a16:creationId xmlns:a16="http://schemas.microsoft.com/office/drawing/2014/main" id="{0609F2A3-C777-4886-86AB-43C86BB93F7D}"/>
              </a:ext>
            </a:extLst>
          </p:cNvPr>
          <p:cNvSpPr/>
          <p:nvPr/>
        </p:nvSpPr>
        <p:spPr>
          <a:xfrm>
            <a:off x="7685115" y="3542473"/>
            <a:ext cx="3740915" cy="77068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Rounded Corners 45">
            <a:extLst>
              <a:ext uri="{FF2B5EF4-FFF2-40B4-BE49-F238E27FC236}">
                <a16:creationId xmlns:a16="http://schemas.microsoft.com/office/drawing/2014/main" id="{8D0E916E-031B-4853-AF97-917199FBB8BB}"/>
              </a:ext>
            </a:extLst>
          </p:cNvPr>
          <p:cNvSpPr/>
          <p:nvPr/>
        </p:nvSpPr>
        <p:spPr>
          <a:xfrm>
            <a:off x="7663406" y="1266968"/>
            <a:ext cx="3727974" cy="138929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extBox 46">
            <a:extLst>
              <a:ext uri="{FF2B5EF4-FFF2-40B4-BE49-F238E27FC236}">
                <a16:creationId xmlns:a16="http://schemas.microsoft.com/office/drawing/2014/main" id="{BC813B21-188E-4959-AAD3-4C0E2944C92C}"/>
              </a:ext>
            </a:extLst>
          </p:cNvPr>
          <p:cNvSpPr txBox="1"/>
          <p:nvPr/>
        </p:nvSpPr>
        <p:spPr>
          <a:xfrm>
            <a:off x="7721425" y="1338206"/>
            <a:ext cx="3524907" cy="1261884"/>
          </a:xfrm>
          <a:prstGeom prst="rect">
            <a:avLst/>
          </a:prstGeom>
          <a:noFill/>
          <a:ln>
            <a:noFill/>
          </a:ln>
        </p:spPr>
        <p:txBody>
          <a:bodyPr wrap="square" rtlCol="0">
            <a:spAutoFit/>
          </a:bodyPr>
          <a:lstStyle/>
          <a:p>
            <a:pPr marL="285750" indent="-285750">
              <a:buFont typeface="Wingdings" panose="05000000000000000000" pitchFamily="2" charset="2"/>
              <a:buChar char="ü"/>
            </a:pPr>
            <a:r>
              <a:rPr lang="en-US" sz="1600" b="1" dirty="0"/>
              <a:t>Use Funds for Qualified Medical Expenses (no tax)</a:t>
            </a:r>
          </a:p>
          <a:p>
            <a:pPr marL="285750" indent="-285750">
              <a:buFont typeface="Wingdings" panose="05000000000000000000" pitchFamily="2" charset="2"/>
              <a:buChar char="ü"/>
            </a:pPr>
            <a:endParaRPr lang="en-US" sz="1050" b="1" dirty="0"/>
          </a:p>
          <a:p>
            <a:pPr marL="285750" indent="-285750">
              <a:buFont typeface="Wingdings" panose="05000000000000000000" pitchFamily="2" charset="2"/>
              <a:buChar char="ü"/>
            </a:pPr>
            <a:r>
              <a:rPr lang="en-US" sz="1600" b="1" dirty="0"/>
              <a:t>Withdraw Funds for any purpose (ordinary tax)</a:t>
            </a:r>
          </a:p>
        </p:txBody>
      </p:sp>
      <p:sp>
        <p:nvSpPr>
          <p:cNvPr id="48" name="Rectangle 47">
            <a:extLst>
              <a:ext uri="{FF2B5EF4-FFF2-40B4-BE49-F238E27FC236}">
                <a16:creationId xmlns:a16="http://schemas.microsoft.com/office/drawing/2014/main" id="{17C27455-9008-4A16-BED3-5948988FF826}"/>
              </a:ext>
            </a:extLst>
          </p:cNvPr>
          <p:cNvSpPr/>
          <p:nvPr/>
        </p:nvSpPr>
        <p:spPr>
          <a:xfrm>
            <a:off x="7686034" y="3616081"/>
            <a:ext cx="3834832" cy="584775"/>
          </a:xfrm>
          <a:prstGeom prst="rect">
            <a:avLst/>
          </a:prstGeom>
          <a:ln>
            <a:noFill/>
          </a:ln>
        </p:spPr>
        <p:txBody>
          <a:bodyPr wrap="square">
            <a:spAutoFit/>
          </a:bodyPr>
          <a:lstStyle/>
          <a:p>
            <a:pPr marL="285750" indent="-285750">
              <a:buFont typeface="Wingdings" panose="05000000000000000000" pitchFamily="2" charset="2"/>
              <a:buChar char="ü"/>
            </a:pPr>
            <a:r>
              <a:rPr lang="en-US" sz="1600" b="1" dirty="0"/>
              <a:t>Medicare Participants Cannot Contribute</a:t>
            </a:r>
            <a:endParaRPr lang="en-US" sz="700" b="1" dirty="0"/>
          </a:p>
        </p:txBody>
      </p:sp>
      <p:sp>
        <p:nvSpPr>
          <p:cNvPr id="49" name="Rectangle 48">
            <a:extLst>
              <a:ext uri="{FF2B5EF4-FFF2-40B4-BE49-F238E27FC236}">
                <a16:creationId xmlns:a16="http://schemas.microsoft.com/office/drawing/2014/main" id="{1F880528-E905-42B1-9BA9-E8317447EE4E}"/>
              </a:ext>
            </a:extLst>
          </p:cNvPr>
          <p:cNvSpPr/>
          <p:nvPr/>
        </p:nvSpPr>
        <p:spPr>
          <a:xfrm>
            <a:off x="7685115" y="2873710"/>
            <a:ext cx="3717323" cy="584775"/>
          </a:xfrm>
          <a:prstGeom prst="rect">
            <a:avLst/>
          </a:prstGeom>
        </p:spPr>
        <p:txBody>
          <a:bodyPr wrap="square">
            <a:spAutoFit/>
          </a:bodyPr>
          <a:lstStyle/>
          <a:p>
            <a:pPr marL="285750" indent="-285750">
              <a:buFont typeface="Wingdings" panose="05000000000000000000" pitchFamily="2" charset="2"/>
              <a:buChar char="ü"/>
            </a:pPr>
            <a:r>
              <a:rPr lang="en-US" sz="1600" b="1" dirty="0"/>
              <a:t>Funds are Portable</a:t>
            </a:r>
            <a:endParaRPr lang="en-US" sz="1200" b="1" dirty="0"/>
          </a:p>
          <a:p>
            <a:pPr marL="285750" indent="-285750">
              <a:buFont typeface="Wingdings" panose="05000000000000000000" pitchFamily="2" charset="2"/>
              <a:buChar char="ü"/>
            </a:pPr>
            <a:r>
              <a:rPr lang="en-US" sz="1600" b="1" dirty="0"/>
              <a:t>Catch up Contributions at Age 55</a:t>
            </a:r>
          </a:p>
        </p:txBody>
      </p:sp>
      <p:sp>
        <p:nvSpPr>
          <p:cNvPr id="50" name="Left Brace 49">
            <a:extLst>
              <a:ext uri="{FF2B5EF4-FFF2-40B4-BE49-F238E27FC236}">
                <a16:creationId xmlns:a16="http://schemas.microsoft.com/office/drawing/2014/main" id="{0981B966-6100-4C1F-B9F3-A8B6856EACA2}"/>
              </a:ext>
            </a:extLst>
          </p:cNvPr>
          <p:cNvSpPr/>
          <p:nvPr/>
        </p:nvSpPr>
        <p:spPr>
          <a:xfrm>
            <a:off x="7276343" y="1333045"/>
            <a:ext cx="335079" cy="1188720"/>
          </a:xfrm>
          <a:prstGeom prst="leftBrace">
            <a:avLst>
              <a:gd name="adj1" fmla="val 8333"/>
              <a:gd name="adj2" fmla="val 15362"/>
            </a:avLst>
          </a:prstGeom>
          <a:ln w="28575">
            <a:solidFill>
              <a:srgbClr val="FFC72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Left Brace 50">
            <a:extLst>
              <a:ext uri="{FF2B5EF4-FFF2-40B4-BE49-F238E27FC236}">
                <a16:creationId xmlns:a16="http://schemas.microsoft.com/office/drawing/2014/main" id="{E86E0E2C-00DB-4519-B165-F7354A199A10}"/>
              </a:ext>
            </a:extLst>
          </p:cNvPr>
          <p:cNvSpPr/>
          <p:nvPr/>
        </p:nvSpPr>
        <p:spPr>
          <a:xfrm>
            <a:off x="7254701" y="2713901"/>
            <a:ext cx="374805" cy="2569396"/>
          </a:xfrm>
          <a:prstGeom prst="leftBrace">
            <a:avLst/>
          </a:prstGeom>
          <a:ln w="28575">
            <a:solidFill>
              <a:srgbClr val="FFC72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5421318F-D6DD-4371-8CC5-4948F07EFBFB}"/>
              </a:ext>
            </a:extLst>
          </p:cNvPr>
          <p:cNvSpPr/>
          <p:nvPr/>
        </p:nvSpPr>
        <p:spPr>
          <a:xfrm>
            <a:off x="7709787" y="4497436"/>
            <a:ext cx="3746843" cy="584775"/>
          </a:xfrm>
          <a:prstGeom prst="rect">
            <a:avLst/>
          </a:prstGeom>
        </p:spPr>
        <p:txBody>
          <a:bodyPr wrap="square">
            <a:spAutoFit/>
          </a:bodyPr>
          <a:lstStyle/>
          <a:p>
            <a:pPr marL="285750" indent="-285750">
              <a:buFont typeface="Wingdings" panose="05000000000000000000" pitchFamily="2" charset="2"/>
              <a:buChar char="ü"/>
            </a:pPr>
            <a:r>
              <a:rPr lang="en-US" sz="1600" b="1" dirty="0"/>
              <a:t>20% Penalty for Early Withdrawal (nonqualified expenses)</a:t>
            </a:r>
          </a:p>
        </p:txBody>
      </p:sp>
      <p:pic>
        <p:nvPicPr>
          <p:cNvPr id="53" name="Picture 52" descr="Logo&#10;&#10;Description automatically generated with medium confidence">
            <a:extLst>
              <a:ext uri="{FF2B5EF4-FFF2-40B4-BE49-F238E27FC236}">
                <a16:creationId xmlns:a16="http://schemas.microsoft.com/office/drawing/2014/main" id="{B8A9B222-C94E-4E7D-9327-6D96FCEE8977}"/>
              </a:ext>
            </a:extLst>
          </p:cNvPr>
          <p:cNvPicPr>
            <a:picLocks noChangeAspect="1"/>
          </p:cNvPicPr>
          <p:nvPr/>
        </p:nvPicPr>
        <p:blipFill>
          <a:blip r:embed="rId4"/>
          <a:stretch>
            <a:fillRect/>
          </a:stretch>
        </p:blipFill>
        <p:spPr>
          <a:xfrm>
            <a:off x="636843" y="1920565"/>
            <a:ext cx="1424523" cy="496209"/>
          </a:xfrm>
          <a:prstGeom prst="rect">
            <a:avLst/>
          </a:prstGeom>
        </p:spPr>
      </p:pic>
      <p:sp>
        <p:nvSpPr>
          <p:cNvPr id="54" name="Plus Sign 53">
            <a:extLst>
              <a:ext uri="{FF2B5EF4-FFF2-40B4-BE49-F238E27FC236}">
                <a16:creationId xmlns:a16="http://schemas.microsoft.com/office/drawing/2014/main" id="{3513D941-ABCA-4EB6-AF28-4ED7D604F237}"/>
              </a:ext>
            </a:extLst>
          </p:cNvPr>
          <p:cNvSpPr/>
          <p:nvPr/>
        </p:nvSpPr>
        <p:spPr>
          <a:xfrm>
            <a:off x="2216532" y="2003190"/>
            <a:ext cx="321855" cy="338555"/>
          </a:xfrm>
          <a:prstGeom prst="mathPlus">
            <a:avLst/>
          </a:prstGeom>
          <a:solidFill>
            <a:srgbClr val="CD0920"/>
          </a:solidFill>
          <a:ln>
            <a:solidFill>
              <a:srgbClr val="CD09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descr="Man">
            <a:extLst>
              <a:ext uri="{FF2B5EF4-FFF2-40B4-BE49-F238E27FC236}">
                <a16:creationId xmlns:a16="http://schemas.microsoft.com/office/drawing/2014/main" id="{D4AAA763-89B0-4EBB-9D3A-E62A8BFC21C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2485126" y="1816737"/>
            <a:ext cx="656570" cy="656570"/>
          </a:xfrm>
          <a:prstGeom prst="rect">
            <a:avLst/>
          </a:prstGeom>
        </p:spPr>
      </p:pic>
    </p:spTree>
    <p:extLst>
      <p:ext uri="{BB962C8B-B14F-4D97-AF65-F5344CB8AC3E}">
        <p14:creationId xmlns:p14="http://schemas.microsoft.com/office/powerpoint/2010/main" val="2152395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C6E124-8751-4670-9857-1454A5D4D930}"/>
              </a:ext>
            </a:extLst>
          </p:cNvPr>
          <p:cNvSpPr>
            <a:spLocks noGrp="1"/>
          </p:cNvSpPr>
          <p:nvPr>
            <p:ph type="title"/>
          </p:nvPr>
        </p:nvSpPr>
        <p:spPr>
          <a:xfrm>
            <a:off x="731304" y="274028"/>
            <a:ext cx="10515600" cy="1159347"/>
          </a:xfrm>
        </p:spPr>
        <p:txBody>
          <a:bodyPr/>
          <a:lstStyle/>
          <a:p>
            <a:r>
              <a:rPr lang="en-US" dirty="0"/>
              <a:t>Funding Accounts</a:t>
            </a:r>
          </a:p>
        </p:txBody>
      </p:sp>
      <p:graphicFrame>
        <p:nvGraphicFramePr>
          <p:cNvPr id="8" name="Content Placeholder 3">
            <a:extLst>
              <a:ext uri="{FF2B5EF4-FFF2-40B4-BE49-F238E27FC236}">
                <a16:creationId xmlns:a16="http://schemas.microsoft.com/office/drawing/2014/main" id="{884DB9D3-C20E-47D0-82EF-82DA5EC3884D}"/>
              </a:ext>
            </a:extLst>
          </p:cNvPr>
          <p:cNvGraphicFramePr>
            <a:graphicFrameLocks noGrp="1"/>
          </p:cNvGraphicFramePr>
          <p:nvPr>
            <p:ph idx="1"/>
            <p:extLst>
              <p:ext uri="{D42A27DB-BD31-4B8C-83A1-F6EECF244321}">
                <p14:modId xmlns:p14="http://schemas.microsoft.com/office/powerpoint/2010/main" val="3061933274"/>
              </p:ext>
            </p:extLst>
          </p:nvPr>
        </p:nvGraphicFramePr>
        <p:xfrm>
          <a:off x="626644" y="2816056"/>
          <a:ext cx="11141285" cy="1758847"/>
        </p:xfrm>
        <a:graphic>
          <a:graphicData uri="http://schemas.openxmlformats.org/drawingml/2006/table">
            <a:tbl>
              <a:tblPr bandRow="1">
                <a:tableStyleId>{5C22544A-7EE6-4342-B048-85BDC9FD1C3A}</a:tableStyleId>
              </a:tblPr>
              <a:tblGrid>
                <a:gridCol w="3121610">
                  <a:extLst>
                    <a:ext uri="{9D8B030D-6E8A-4147-A177-3AD203B41FA5}">
                      <a16:colId xmlns:a16="http://schemas.microsoft.com/office/drawing/2014/main" val="1363025881"/>
                    </a:ext>
                  </a:extLst>
                </a:gridCol>
                <a:gridCol w="2182376">
                  <a:extLst>
                    <a:ext uri="{9D8B030D-6E8A-4147-A177-3AD203B41FA5}">
                      <a16:colId xmlns:a16="http://schemas.microsoft.com/office/drawing/2014/main" val="310272805"/>
                    </a:ext>
                  </a:extLst>
                </a:gridCol>
                <a:gridCol w="1995542">
                  <a:extLst>
                    <a:ext uri="{9D8B030D-6E8A-4147-A177-3AD203B41FA5}">
                      <a16:colId xmlns:a16="http://schemas.microsoft.com/office/drawing/2014/main" val="42103487"/>
                    </a:ext>
                  </a:extLst>
                </a:gridCol>
                <a:gridCol w="1764766">
                  <a:extLst>
                    <a:ext uri="{9D8B030D-6E8A-4147-A177-3AD203B41FA5}">
                      <a16:colId xmlns:a16="http://schemas.microsoft.com/office/drawing/2014/main" val="4195688363"/>
                    </a:ext>
                  </a:extLst>
                </a:gridCol>
                <a:gridCol w="2076991">
                  <a:extLst>
                    <a:ext uri="{9D8B030D-6E8A-4147-A177-3AD203B41FA5}">
                      <a16:colId xmlns:a16="http://schemas.microsoft.com/office/drawing/2014/main" val="1854552578"/>
                    </a:ext>
                  </a:extLst>
                </a:gridCol>
              </a:tblGrid>
              <a:tr h="580287">
                <a:tc>
                  <a:txBody>
                    <a:bodyPr/>
                    <a:lstStyle/>
                    <a:p>
                      <a:pPr algn="l"/>
                      <a:r>
                        <a:rPr lang="en-US" sz="1900" b="1" dirty="0">
                          <a:solidFill>
                            <a:srgbClr val="CD0920"/>
                          </a:solidFill>
                        </a:rPr>
                        <a:t>Individual</a:t>
                      </a:r>
                    </a:p>
                  </a:txBody>
                  <a:tcPr anchor="ctr">
                    <a:solidFill>
                      <a:schemeClr val="bg1"/>
                    </a:solidFill>
                  </a:tcPr>
                </a:tc>
                <a:tc>
                  <a:txBody>
                    <a:bodyPr/>
                    <a:lstStyle/>
                    <a:p>
                      <a:pPr algn="ctr"/>
                      <a:r>
                        <a:rPr lang="en-US" dirty="0">
                          <a:solidFill>
                            <a:schemeClr val="bg1"/>
                          </a:solidFill>
                        </a:rPr>
                        <a:t>$1,000 + $500</a:t>
                      </a:r>
                    </a:p>
                  </a:txBody>
                  <a:tcPr anchor="ctr">
                    <a:solidFill>
                      <a:srgbClr val="404040"/>
                    </a:solidFill>
                  </a:tcPr>
                </a:tc>
                <a:tc>
                  <a:txBody>
                    <a:bodyPr/>
                    <a:lstStyle/>
                    <a:p>
                      <a:pPr algn="ctr"/>
                      <a:r>
                        <a:rPr lang="en-US" dirty="0">
                          <a:solidFill>
                            <a:schemeClr val="bg1"/>
                          </a:solidFill>
                        </a:rPr>
                        <a:t>$2,150</a:t>
                      </a:r>
                    </a:p>
                  </a:txBody>
                  <a:tcPr anchor="ctr">
                    <a:solidFill>
                      <a:srgbClr val="404040"/>
                    </a:solidFill>
                  </a:tcPr>
                </a:tc>
                <a:tc>
                  <a:txBody>
                    <a:bodyPr/>
                    <a:lstStyle/>
                    <a:p>
                      <a:pPr algn="ctr"/>
                      <a:r>
                        <a:rPr lang="en-US" b="0" dirty="0">
                          <a:solidFill>
                            <a:schemeClr val="bg1"/>
                          </a:solidFill>
                        </a:rPr>
                        <a:t>$3,650</a:t>
                      </a:r>
                    </a:p>
                  </a:txBody>
                  <a:tcPr anchor="ctr">
                    <a:solidFill>
                      <a:srgbClr val="404040"/>
                    </a:solidFill>
                  </a:tcPr>
                </a:tc>
                <a:tc rowSpan="3">
                  <a:txBody>
                    <a:bodyPr/>
                    <a:lstStyle/>
                    <a:p>
                      <a:pPr algn="ctr"/>
                      <a:r>
                        <a:rPr lang="en-US" dirty="0">
                          <a:solidFill>
                            <a:schemeClr val="bg1"/>
                          </a:solidFill>
                        </a:rPr>
                        <a:t>Contribute an additional $1,000 if you are age 55 or older in 2022</a:t>
                      </a:r>
                    </a:p>
                  </a:txBody>
                  <a:tcPr anchor="ctr">
                    <a:solidFill>
                      <a:srgbClr val="404040"/>
                    </a:solidFill>
                  </a:tcPr>
                </a:tc>
                <a:extLst>
                  <a:ext uri="{0D108BD9-81ED-4DB2-BD59-A6C34878D82A}">
                    <a16:rowId xmlns:a16="http://schemas.microsoft.com/office/drawing/2014/main" val="347438408"/>
                  </a:ext>
                </a:extLst>
              </a:tr>
              <a:tr h="580287">
                <a:tc>
                  <a:txBody>
                    <a:bodyPr/>
                    <a:lstStyle/>
                    <a:p>
                      <a:pPr marL="0" lvl="1" indent="0" algn="l"/>
                      <a:r>
                        <a:rPr lang="en-US" sz="1900" b="1" kern="1200" dirty="0">
                          <a:solidFill>
                            <a:srgbClr val="CD0920"/>
                          </a:solidFill>
                          <a:latin typeface="+mn-lt"/>
                          <a:ea typeface="+mn-ea"/>
                          <a:cs typeface="+mn-cs"/>
                        </a:rPr>
                        <a:t>Employee + Spouse or Child(ren)</a:t>
                      </a:r>
                    </a:p>
                  </a:txBody>
                  <a:tcPr anchor="ctr">
                    <a:solidFill>
                      <a:schemeClr val="bg1"/>
                    </a:solidFill>
                  </a:tcPr>
                </a:tc>
                <a:tc>
                  <a:txBody>
                    <a:bodyPr/>
                    <a:lstStyle/>
                    <a:p>
                      <a:pPr algn="ctr"/>
                      <a:r>
                        <a:rPr lang="en-US" dirty="0">
                          <a:solidFill>
                            <a:schemeClr val="bg1"/>
                          </a:solidFill>
                        </a:rPr>
                        <a:t>$1,500 + $750</a:t>
                      </a:r>
                    </a:p>
                  </a:txBody>
                  <a:tcPr anchor="ctr">
                    <a:solidFill>
                      <a:srgbClr val="404040"/>
                    </a:solidFill>
                  </a:tcPr>
                </a:tc>
                <a:tc>
                  <a:txBody>
                    <a:bodyPr/>
                    <a:lstStyle/>
                    <a:p>
                      <a:pPr algn="ctr"/>
                      <a:r>
                        <a:rPr lang="en-US" dirty="0">
                          <a:solidFill>
                            <a:schemeClr val="bg1"/>
                          </a:solidFill>
                        </a:rPr>
                        <a:t>$5,050</a:t>
                      </a:r>
                    </a:p>
                  </a:txBody>
                  <a:tcPr anchor="ctr">
                    <a:solidFill>
                      <a:srgbClr val="404040"/>
                    </a:solidFill>
                  </a:tcPr>
                </a:tc>
                <a:tc>
                  <a:txBody>
                    <a:bodyPr/>
                    <a:lstStyle/>
                    <a:p>
                      <a:pPr algn="ctr"/>
                      <a:r>
                        <a:rPr lang="en-US" b="0" dirty="0">
                          <a:solidFill>
                            <a:schemeClr val="bg1"/>
                          </a:solidFill>
                        </a:rPr>
                        <a:t>$7,300</a:t>
                      </a:r>
                    </a:p>
                  </a:txBody>
                  <a:tcPr anchor="ctr">
                    <a:solidFill>
                      <a:srgbClr val="404040"/>
                    </a:solidFill>
                  </a:tcPr>
                </a:tc>
                <a:tc vMerge="1">
                  <a:txBody>
                    <a:bodyPr/>
                    <a:lstStyle/>
                    <a:p>
                      <a:endParaRPr lang="en-US"/>
                    </a:p>
                  </a:txBody>
                  <a:tcPr/>
                </a:tc>
                <a:extLst>
                  <a:ext uri="{0D108BD9-81ED-4DB2-BD59-A6C34878D82A}">
                    <a16:rowId xmlns:a16="http://schemas.microsoft.com/office/drawing/2014/main" val="3829742968"/>
                  </a:ext>
                </a:extLst>
              </a:tr>
              <a:tr h="5080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900" b="1" dirty="0">
                          <a:solidFill>
                            <a:srgbClr val="CD0920"/>
                          </a:solidFill>
                        </a:rPr>
                        <a:t>Family</a:t>
                      </a:r>
                    </a:p>
                  </a:txBody>
                  <a:tcPr anchor="b">
                    <a:solidFill>
                      <a:schemeClr val="bg1"/>
                    </a:solidFill>
                  </a:tcPr>
                </a:tc>
                <a:tc>
                  <a:txBody>
                    <a:bodyPr/>
                    <a:lstStyle/>
                    <a:p>
                      <a:pPr algn="ctr"/>
                      <a:r>
                        <a:rPr lang="en-US" dirty="0">
                          <a:solidFill>
                            <a:schemeClr val="bg1"/>
                          </a:solidFill>
                        </a:rPr>
                        <a:t>$2,000 + $1,000</a:t>
                      </a:r>
                    </a:p>
                  </a:txBody>
                  <a:tcPr anchor="ctr">
                    <a:solidFill>
                      <a:srgbClr val="404040"/>
                    </a:solidFill>
                  </a:tcPr>
                </a:tc>
                <a:tc>
                  <a:txBody>
                    <a:bodyPr/>
                    <a:lstStyle/>
                    <a:p>
                      <a:pPr algn="ctr"/>
                      <a:r>
                        <a:rPr lang="en-US" dirty="0">
                          <a:solidFill>
                            <a:schemeClr val="bg1"/>
                          </a:solidFill>
                        </a:rPr>
                        <a:t>$4,300</a:t>
                      </a:r>
                    </a:p>
                  </a:txBody>
                  <a:tcPr anchor="ctr">
                    <a:solidFill>
                      <a:srgbClr val="404040"/>
                    </a:solidFill>
                  </a:tcPr>
                </a:tc>
                <a:tc>
                  <a:txBody>
                    <a:bodyPr/>
                    <a:lstStyle/>
                    <a:p>
                      <a:pPr algn="ctr"/>
                      <a:r>
                        <a:rPr lang="en-US" b="0" dirty="0">
                          <a:solidFill>
                            <a:schemeClr val="bg1"/>
                          </a:solidFill>
                        </a:rPr>
                        <a:t>$7,300</a:t>
                      </a:r>
                    </a:p>
                  </a:txBody>
                  <a:tcPr anchor="ctr">
                    <a:solidFill>
                      <a:srgbClr val="404040"/>
                    </a:solidFill>
                  </a:tcPr>
                </a:tc>
                <a:tc vMerge="1">
                  <a:txBody>
                    <a:bodyPr/>
                    <a:lstStyle/>
                    <a:p>
                      <a:pPr algn="ctr"/>
                      <a:endParaRPr lang="en-US" dirty="0">
                        <a:solidFill>
                          <a:schemeClr val="bg1"/>
                        </a:solidFill>
                      </a:endParaRPr>
                    </a:p>
                  </a:txBody>
                  <a:tcPr anchor="ctr">
                    <a:solidFill>
                      <a:srgbClr val="00529B"/>
                    </a:solidFill>
                  </a:tcPr>
                </a:tc>
                <a:extLst>
                  <a:ext uri="{0D108BD9-81ED-4DB2-BD59-A6C34878D82A}">
                    <a16:rowId xmlns:a16="http://schemas.microsoft.com/office/drawing/2014/main" val="1555143336"/>
                  </a:ext>
                </a:extLst>
              </a:tr>
            </a:tbl>
          </a:graphicData>
        </a:graphic>
      </p:graphicFrame>
      <p:grpSp>
        <p:nvGrpSpPr>
          <p:cNvPr id="10" name="Group 9">
            <a:extLst>
              <a:ext uri="{FF2B5EF4-FFF2-40B4-BE49-F238E27FC236}">
                <a16:creationId xmlns:a16="http://schemas.microsoft.com/office/drawing/2014/main" id="{62326C5D-2523-4280-A3A5-CCCE6CB24FE3}"/>
              </a:ext>
            </a:extLst>
          </p:cNvPr>
          <p:cNvGrpSpPr/>
          <p:nvPr/>
        </p:nvGrpSpPr>
        <p:grpSpPr>
          <a:xfrm>
            <a:off x="626644" y="1498773"/>
            <a:ext cx="11141285" cy="1228051"/>
            <a:chOff x="626644" y="2209970"/>
            <a:chExt cx="10996636" cy="1228051"/>
          </a:xfrm>
        </p:grpSpPr>
        <p:sp>
          <p:nvSpPr>
            <p:cNvPr id="12" name="TextBox 11">
              <a:extLst>
                <a:ext uri="{FF2B5EF4-FFF2-40B4-BE49-F238E27FC236}">
                  <a16:creationId xmlns:a16="http://schemas.microsoft.com/office/drawing/2014/main" id="{EA11B419-BBBC-4B37-AB54-49F45E4F7F8D}"/>
                </a:ext>
              </a:extLst>
            </p:cNvPr>
            <p:cNvSpPr txBox="1"/>
            <p:nvPr/>
          </p:nvSpPr>
          <p:spPr>
            <a:xfrm>
              <a:off x="820944" y="2320276"/>
              <a:ext cx="1948114" cy="677108"/>
            </a:xfrm>
            <a:prstGeom prst="rect">
              <a:avLst/>
            </a:prstGeom>
            <a:noFill/>
          </p:spPr>
          <p:txBody>
            <a:bodyPr wrap="square" rtlCol="0">
              <a:spAutoFit/>
            </a:bodyPr>
            <a:lstStyle>
              <a:defPPr>
                <a:defRPr lang="en-US"/>
              </a:defPPr>
              <a:lvl1pPr algn="ctr">
                <a:defRPr sz="1900" b="1"/>
              </a:lvl1pPr>
            </a:lstStyle>
            <a:p>
              <a:r>
                <a:rPr lang="en-US" dirty="0"/>
                <a:t>COVERAGE TIERS</a:t>
              </a:r>
            </a:p>
          </p:txBody>
        </p:sp>
        <p:sp>
          <p:nvSpPr>
            <p:cNvPr id="13" name="TextBox 12">
              <a:extLst>
                <a:ext uri="{FF2B5EF4-FFF2-40B4-BE49-F238E27FC236}">
                  <a16:creationId xmlns:a16="http://schemas.microsoft.com/office/drawing/2014/main" id="{22FBF49E-B24C-45F6-8561-D48E28EEBFDF}"/>
                </a:ext>
              </a:extLst>
            </p:cNvPr>
            <p:cNvSpPr txBox="1"/>
            <p:nvPr/>
          </p:nvSpPr>
          <p:spPr>
            <a:xfrm>
              <a:off x="3749059" y="2209970"/>
              <a:ext cx="2100442" cy="677108"/>
            </a:xfrm>
            <a:prstGeom prst="rect">
              <a:avLst/>
            </a:prstGeom>
            <a:noFill/>
          </p:spPr>
          <p:txBody>
            <a:bodyPr wrap="square" rtlCol="0">
              <a:spAutoFit/>
            </a:bodyPr>
            <a:lstStyle/>
            <a:p>
              <a:pPr algn="ctr"/>
              <a:r>
                <a:rPr lang="en-US" sz="1900" b="1" dirty="0"/>
                <a:t>OBERLIN</a:t>
              </a:r>
            </a:p>
            <a:p>
              <a:pPr algn="ctr"/>
              <a:r>
                <a:rPr lang="en-US" sz="1900" b="1" dirty="0"/>
                <a:t>CONTRIBUTES</a:t>
              </a:r>
            </a:p>
          </p:txBody>
        </p:sp>
        <p:sp>
          <p:nvSpPr>
            <p:cNvPr id="14" name="TextBox 13">
              <a:extLst>
                <a:ext uri="{FF2B5EF4-FFF2-40B4-BE49-F238E27FC236}">
                  <a16:creationId xmlns:a16="http://schemas.microsoft.com/office/drawing/2014/main" id="{A1421218-EA50-4F31-A57B-5B82E6BB345C}"/>
                </a:ext>
              </a:extLst>
            </p:cNvPr>
            <p:cNvSpPr txBox="1"/>
            <p:nvPr/>
          </p:nvSpPr>
          <p:spPr>
            <a:xfrm>
              <a:off x="5814567" y="2219983"/>
              <a:ext cx="1948114" cy="677108"/>
            </a:xfrm>
            <a:prstGeom prst="rect">
              <a:avLst/>
            </a:prstGeom>
            <a:noFill/>
          </p:spPr>
          <p:txBody>
            <a:bodyPr wrap="square" rtlCol="0">
              <a:spAutoFit/>
            </a:bodyPr>
            <a:lstStyle>
              <a:defPPr>
                <a:defRPr lang="en-US"/>
              </a:defPPr>
              <a:lvl1pPr algn="ctr">
                <a:defRPr sz="1900" b="1"/>
              </a:lvl1pPr>
            </a:lstStyle>
            <a:p>
              <a:r>
                <a:rPr lang="en-US" dirty="0"/>
                <a:t>YOU CAN CONTRIBUTE</a:t>
              </a:r>
            </a:p>
          </p:txBody>
        </p:sp>
        <p:sp>
          <p:nvSpPr>
            <p:cNvPr id="15" name="TextBox 14">
              <a:extLst>
                <a:ext uri="{FF2B5EF4-FFF2-40B4-BE49-F238E27FC236}">
                  <a16:creationId xmlns:a16="http://schemas.microsoft.com/office/drawing/2014/main" id="{A062D24D-A97F-4066-B162-A39576730015}"/>
                </a:ext>
              </a:extLst>
            </p:cNvPr>
            <p:cNvSpPr txBox="1"/>
            <p:nvPr/>
          </p:nvSpPr>
          <p:spPr>
            <a:xfrm>
              <a:off x="7715348" y="2209970"/>
              <a:ext cx="1948114" cy="677108"/>
            </a:xfrm>
            <a:prstGeom prst="rect">
              <a:avLst/>
            </a:prstGeom>
            <a:noFill/>
          </p:spPr>
          <p:txBody>
            <a:bodyPr wrap="square" rtlCol="0">
              <a:spAutoFit/>
            </a:bodyPr>
            <a:lstStyle>
              <a:defPPr>
                <a:defRPr lang="en-US"/>
              </a:defPPr>
              <a:lvl1pPr algn="ctr">
                <a:defRPr sz="1900" b="1"/>
              </a:lvl1pPr>
            </a:lstStyle>
            <a:p>
              <a:r>
                <a:rPr lang="en-US" dirty="0"/>
                <a:t>IRS 2022 </a:t>
              </a:r>
              <a:r>
                <a:rPr lang="en-US" dirty="0">
                  <a:solidFill>
                    <a:srgbClr val="C00000"/>
                  </a:solidFill>
                </a:rPr>
                <a:t>HSA</a:t>
              </a:r>
              <a:r>
                <a:rPr lang="en-US" dirty="0"/>
                <a:t>  </a:t>
              </a:r>
            </a:p>
            <a:p>
              <a:r>
                <a:rPr lang="en-US" dirty="0"/>
                <a:t>ANNUAL LIMITS</a:t>
              </a:r>
            </a:p>
          </p:txBody>
        </p:sp>
        <p:sp>
          <p:nvSpPr>
            <p:cNvPr id="16" name="TextBox 15">
              <a:extLst>
                <a:ext uri="{FF2B5EF4-FFF2-40B4-BE49-F238E27FC236}">
                  <a16:creationId xmlns:a16="http://schemas.microsoft.com/office/drawing/2014/main" id="{3AF9A191-47A6-4F47-849D-56C39861374E}"/>
                </a:ext>
              </a:extLst>
            </p:cNvPr>
            <p:cNvSpPr txBox="1"/>
            <p:nvPr/>
          </p:nvSpPr>
          <p:spPr>
            <a:xfrm>
              <a:off x="9433532" y="2209970"/>
              <a:ext cx="2189748" cy="677108"/>
            </a:xfrm>
            <a:prstGeom prst="rect">
              <a:avLst/>
            </a:prstGeom>
            <a:noFill/>
          </p:spPr>
          <p:txBody>
            <a:bodyPr wrap="square" rtlCol="0">
              <a:spAutoFit/>
            </a:bodyPr>
            <a:lstStyle>
              <a:defPPr>
                <a:defRPr lang="en-US"/>
              </a:defPPr>
              <a:lvl1pPr algn="ctr">
                <a:defRPr sz="1900" b="1"/>
              </a:lvl1pPr>
            </a:lstStyle>
            <a:p>
              <a:r>
                <a:rPr lang="en-US" dirty="0"/>
                <a:t>CATCH-UP CONTRIBUTION</a:t>
              </a:r>
            </a:p>
          </p:txBody>
        </p:sp>
        <p:cxnSp>
          <p:nvCxnSpPr>
            <p:cNvPr id="17" name="Straight Connector 16">
              <a:extLst>
                <a:ext uri="{FF2B5EF4-FFF2-40B4-BE49-F238E27FC236}">
                  <a16:creationId xmlns:a16="http://schemas.microsoft.com/office/drawing/2014/main" id="{980B1CFF-7137-408D-8E61-6698BF9FD372}"/>
                </a:ext>
              </a:extLst>
            </p:cNvPr>
            <p:cNvCxnSpPr/>
            <p:nvPr/>
          </p:nvCxnSpPr>
          <p:spPr>
            <a:xfrm>
              <a:off x="626644" y="3080084"/>
              <a:ext cx="10983830" cy="0"/>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Arrow Connector 17">
              <a:extLst>
                <a:ext uri="{FF2B5EF4-FFF2-40B4-BE49-F238E27FC236}">
                  <a16:creationId xmlns:a16="http://schemas.microsoft.com/office/drawing/2014/main" id="{77365F73-BCE3-4F17-A476-DDD4F6EAB204}"/>
                </a:ext>
              </a:extLst>
            </p:cNvPr>
            <p:cNvCxnSpPr>
              <a:cxnSpLocks/>
            </p:cNvCxnSpPr>
            <p:nvPr/>
          </p:nvCxnSpPr>
          <p:spPr>
            <a:xfrm>
              <a:off x="1818402" y="3092449"/>
              <a:ext cx="0" cy="345572"/>
            </a:xfrm>
            <a:prstGeom prst="straightConnector1">
              <a:avLst/>
            </a:prstGeom>
            <a:ln w="28575">
              <a:solidFill>
                <a:srgbClr val="000000"/>
              </a:solidFill>
              <a:tailEnd type="diamond" w="med"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A149652-5D9E-4F69-B32B-E5925CEC23E5}"/>
                </a:ext>
              </a:extLst>
            </p:cNvPr>
            <p:cNvCxnSpPr>
              <a:cxnSpLocks/>
            </p:cNvCxnSpPr>
            <p:nvPr/>
          </p:nvCxnSpPr>
          <p:spPr>
            <a:xfrm>
              <a:off x="4818541" y="3080084"/>
              <a:ext cx="0" cy="345572"/>
            </a:xfrm>
            <a:prstGeom prst="straightConnector1">
              <a:avLst/>
            </a:prstGeom>
            <a:ln w="28575">
              <a:solidFill>
                <a:srgbClr val="000000"/>
              </a:solidFill>
              <a:tailEnd type="diamond" w="med"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E6BF315E-BE82-473C-B33E-1A1B54BE3954}"/>
                </a:ext>
              </a:extLst>
            </p:cNvPr>
            <p:cNvCxnSpPr>
              <a:cxnSpLocks/>
            </p:cNvCxnSpPr>
            <p:nvPr/>
          </p:nvCxnSpPr>
          <p:spPr>
            <a:xfrm>
              <a:off x="6787520" y="3092449"/>
              <a:ext cx="0" cy="345572"/>
            </a:xfrm>
            <a:prstGeom prst="straightConnector1">
              <a:avLst/>
            </a:prstGeom>
            <a:ln w="28575">
              <a:solidFill>
                <a:srgbClr val="000000"/>
              </a:solidFill>
              <a:tailEnd type="diamond" w="med"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8856E50-7525-4B52-89B4-50EC00C6A30F}"/>
                </a:ext>
              </a:extLst>
            </p:cNvPr>
            <p:cNvCxnSpPr>
              <a:cxnSpLocks/>
            </p:cNvCxnSpPr>
            <p:nvPr/>
          </p:nvCxnSpPr>
          <p:spPr>
            <a:xfrm>
              <a:off x="8668396" y="3092449"/>
              <a:ext cx="0" cy="345572"/>
            </a:xfrm>
            <a:prstGeom prst="straightConnector1">
              <a:avLst/>
            </a:prstGeom>
            <a:ln w="28575">
              <a:solidFill>
                <a:srgbClr val="000000"/>
              </a:solidFill>
              <a:tailEnd type="diamond" w="med"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D3B3A5F1-EBF5-4E1C-ADCD-9C2D21237B92}"/>
                </a:ext>
              </a:extLst>
            </p:cNvPr>
            <p:cNvCxnSpPr>
              <a:cxnSpLocks/>
            </p:cNvCxnSpPr>
            <p:nvPr/>
          </p:nvCxnSpPr>
          <p:spPr>
            <a:xfrm>
              <a:off x="10515600" y="3092449"/>
              <a:ext cx="0" cy="345572"/>
            </a:xfrm>
            <a:prstGeom prst="straightConnector1">
              <a:avLst/>
            </a:prstGeom>
            <a:ln w="28575">
              <a:solidFill>
                <a:srgbClr val="000000"/>
              </a:solidFill>
              <a:tailEnd type="diamond" w="med" len="lg"/>
            </a:ln>
          </p:spPr>
          <p:style>
            <a:lnRef idx="1">
              <a:schemeClr val="accent1"/>
            </a:lnRef>
            <a:fillRef idx="0">
              <a:schemeClr val="accent1"/>
            </a:fillRef>
            <a:effectRef idx="0">
              <a:schemeClr val="accent1"/>
            </a:effectRef>
            <a:fontRef idx="minor">
              <a:schemeClr val="tx1"/>
            </a:fontRef>
          </p:style>
        </p:cxnSp>
      </p:grpSp>
      <p:sp>
        <p:nvSpPr>
          <p:cNvPr id="23" name="Rectangle 22">
            <a:extLst>
              <a:ext uri="{FF2B5EF4-FFF2-40B4-BE49-F238E27FC236}">
                <a16:creationId xmlns:a16="http://schemas.microsoft.com/office/drawing/2014/main" id="{8647E4FD-C4F4-4A3E-82F1-F7B3ED2BC147}"/>
              </a:ext>
            </a:extLst>
          </p:cNvPr>
          <p:cNvSpPr/>
          <p:nvPr/>
        </p:nvSpPr>
        <p:spPr>
          <a:xfrm>
            <a:off x="3772509" y="1347269"/>
            <a:ext cx="2110300" cy="3227634"/>
          </a:xfrm>
          <a:prstGeom prst="rect">
            <a:avLst/>
          </a:prstGeom>
          <a:noFill/>
          <a:ln w="76200">
            <a:solidFill>
              <a:srgbClr val="FFC72C"/>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FE3FB7DE-5564-4D71-BB19-BA56438D5F9F}"/>
              </a:ext>
            </a:extLst>
          </p:cNvPr>
          <p:cNvSpPr/>
          <p:nvPr/>
        </p:nvSpPr>
        <p:spPr>
          <a:xfrm>
            <a:off x="5882810" y="1347269"/>
            <a:ext cx="2020106" cy="3227634"/>
          </a:xfrm>
          <a:prstGeom prst="rect">
            <a:avLst/>
          </a:prstGeom>
          <a:noFill/>
          <a:ln w="76200">
            <a:solidFill>
              <a:srgbClr val="FFC72C"/>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B050"/>
              </a:solidFill>
            </a:endParaRPr>
          </a:p>
        </p:txBody>
      </p:sp>
      <p:sp>
        <p:nvSpPr>
          <p:cNvPr id="26" name="TextBox 25">
            <a:extLst>
              <a:ext uri="{FF2B5EF4-FFF2-40B4-BE49-F238E27FC236}">
                <a16:creationId xmlns:a16="http://schemas.microsoft.com/office/drawing/2014/main" id="{36368FC9-3BAE-45A2-928D-CC49915AB172}"/>
              </a:ext>
            </a:extLst>
          </p:cNvPr>
          <p:cNvSpPr txBox="1"/>
          <p:nvPr/>
        </p:nvSpPr>
        <p:spPr>
          <a:xfrm>
            <a:off x="626643" y="4735796"/>
            <a:ext cx="11128310" cy="523220"/>
          </a:xfrm>
          <a:prstGeom prst="rect">
            <a:avLst/>
          </a:prstGeom>
          <a:noFill/>
        </p:spPr>
        <p:txBody>
          <a:bodyPr wrap="square" rtlCol="0">
            <a:spAutoFit/>
          </a:bodyPr>
          <a:lstStyle/>
          <a:p>
            <a:pPr defTabSz="342900">
              <a:defRPr/>
            </a:pPr>
            <a:r>
              <a:rPr lang="en-US" sz="1400" dirty="0"/>
              <a:t>The amount you elect to contribute will be made on a per pay basis.  Oberlin will make four quarterly contributions into your HSA (January, April, July and October). For the 2022 plan year, a one-time additional contribution will be made in January.</a:t>
            </a:r>
          </a:p>
        </p:txBody>
      </p:sp>
      <p:sp>
        <p:nvSpPr>
          <p:cNvPr id="25" name="Rectangle 24">
            <a:extLst>
              <a:ext uri="{FF2B5EF4-FFF2-40B4-BE49-F238E27FC236}">
                <a16:creationId xmlns:a16="http://schemas.microsoft.com/office/drawing/2014/main" id="{A98A4347-5343-41BE-86FD-C09D7A3AE658}"/>
              </a:ext>
            </a:extLst>
          </p:cNvPr>
          <p:cNvSpPr/>
          <p:nvPr/>
        </p:nvSpPr>
        <p:spPr>
          <a:xfrm>
            <a:off x="629706" y="5325956"/>
            <a:ext cx="11125249" cy="738664"/>
          </a:xfrm>
          <a:prstGeom prst="rect">
            <a:avLst/>
          </a:prstGeom>
        </p:spPr>
        <p:txBody>
          <a:bodyPr wrap="square">
            <a:spAutoFit/>
          </a:bodyPr>
          <a:lstStyle/>
          <a:p>
            <a:pPr fontAlgn="base"/>
            <a:r>
              <a:rPr lang="en-US" sz="1400" dirty="0"/>
              <a:t>Note: Domestic Partner’s Medical Expenses Generally Not Eligible for Tax-Free HSA Distribution. For an eligible expense to qualify for a tax-free HSA distribution, the expense must be incurred by the employee (the HSA holder), the employee’s spouse (same-sex or opposite-sex), the employee’s tax-dependent child, or the employee’s qualifying relative tax dependent (e.g., a tax-dependent domestic partner). </a:t>
            </a:r>
            <a:endParaRPr lang="en-US" sz="1400" dirty="0">
              <a:solidFill>
                <a:srgbClr val="404040"/>
              </a:solidFill>
            </a:endParaRPr>
          </a:p>
        </p:txBody>
      </p:sp>
    </p:spTree>
    <p:extLst>
      <p:ext uri="{BB962C8B-B14F-4D97-AF65-F5344CB8AC3E}">
        <p14:creationId xmlns:p14="http://schemas.microsoft.com/office/powerpoint/2010/main" val="3685517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676400" y="9144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b="0" dirty="0">
              <a:solidFill>
                <a:schemeClr val="tx1"/>
              </a:solidFill>
              <a:latin typeface="Arial" panose="020B0604020202020204" pitchFamily="34" charset="0"/>
              <a:ea typeface="ＭＳ Ｐゴシック" pitchFamily="34" charset="-128"/>
              <a:cs typeface="Arial" charset="0"/>
            </a:endParaRPr>
          </a:p>
        </p:txBody>
      </p:sp>
      <p:sp>
        <p:nvSpPr>
          <p:cNvPr id="13" name="Content Placeholder 2"/>
          <p:cNvSpPr txBox="1">
            <a:spLocks/>
          </p:cNvSpPr>
          <p:nvPr/>
        </p:nvSpPr>
        <p:spPr>
          <a:xfrm>
            <a:off x="1828800"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5" name="Content Placeholder 2"/>
          <p:cNvSpPr txBox="1">
            <a:spLocks/>
          </p:cNvSpPr>
          <p:nvPr/>
        </p:nvSpPr>
        <p:spPr>
          <a:xfrm>
            <a:off x="1806222" y="1086515"/>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rgbClr val="FF0000"/>
              </a:solidFill>
              <a:latin typeface="Arial" panose="020B0604020202020204" pitchFamily="34" charset="0"/>
              <a:ea typeface="ＭＳ Ｐゴシック" pitchFamily="34" charset="-128"/>
              <a:cs typeface="Arial" charset="0"/>
            </a:endParaRPr>
          </a:p>
        </p:txBody>
      </p:sp>
      <p:sp>
        <p:nvSpPr>
          <p:cNvPr id="11" name="Content Placeholder 2"/>
          <p:cNvSpPr txBox="1">
            <a:spLocks/>
          </p:cNvSpPr>
          <p:nvPr/>
        </p:nvSpPr>
        <p:spPr>
          <a:xfrm>
            <a:off x="1809044"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2" indent="0">
              <a:buClr>
                <a:schemeClr val="tx2"/>
              </a:buClr>
              <a:buNone/>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0" name="Title 5">
            <a:extLst>
              <a:ext uri="{FF2B5EF4-FFF2-40B4-BE49-F238E27FC236}">
                <a16:creationId xmlns:a16="http://schemas.microsoft.com/office/drawing/2014/main" id="{EC19D51C-364D-4D3C-9D23-64777C3C54D2}"/>
              </a:ext>
            </a:extLst>
          </p:cNvPr>
          <p:cNvSpPr>
            <a:spLocks noGrp="1"/>
          </p:cNvSpPr>
          <p:nvPr>
            <p:ph type="title"/>
          </p:nvPr>
        </p:nvSpPr>
        <p:spPr>
          <a:xfrm>
            <a:off x="685800" y="401069"/>
            <a:ext cx="10515600" cy="1159347"/>
          </a:xfrm>
        </p:spPr>
        <p:txBody>
          <a:bodyPr>
            <a:normAutofit/>
          </a:bodyPr>
          <a:lstStyle/>
          <a:p>
            <a:r>
              <a:rPr lang="en-US" dirty="0"/>
              <a:t>HSA/HRA Debit Cards</a:t>
            </a:r>
          </a:p>
        </p:txBody>
      </p:sp>
      <p:sp>
        <p:nvSpPr>
          <p:cNvPr id="9" name="TextBox 8">
            <a:extLst>
              <a:ext uri="{FF2B5EF4-FFF2-40B4-BE49-F238E27FC236}">
                <a16:creationId xmlns:a16="http://schemas.microsoft.com/office/drawing/2014/main" id="{96084D93-5CCF-414A-94AF-84DE079E8736}"/>
              </a:ext>
            </a:extLst>
          </p:cNvPr>
          <p:cNvSpPr txBox="1"/>
          <p:nvPr/>
        </p:nvSpPr>
        <p:spPr>
          <a:xfrm>
            <a:off x="740057" y="2246504"/>
            <a:ext cx="10172316" cy="2677656"/>
          </a:xfrm>
          <a:prstGeom prst="rect">
            <a:avLst/>
          </a:prstGeom>
          <a:noFill/>
        </p:spPr>
        <p:txBody>
          <a:bodyPr wrap="square" rtlCol="0">
            <a:spAutoFit/>
          </a:bodyPr>
          <a:lstStyle/>
          <a:p>
            <a:pPr marL="457200" indent="-457200">
              <a:buClr>
                <a:srgbClr val="CD0920"/>
              </a:buClr>
              <a:buFont typeface="Arial" panose="020B0604020202020204" pitchFamily="34" charset="0"/>
              <a:buChar char="•"/>
            </a:pPr>
            <a:r>
              <a:rPr lang="en-US" sz="2800" dirty="0"/>
              <a:t>Oberlin College provides Medical Mutual with an eligibility file after open enrollment.</a:t>
            </a:r>
          </a:p>
          <a:p>
            <a:pPr marL="457200" indent="-457200">
              <a:buClr>
                <a:srgbClr val="CD0920"/>
              </a:buClr>
              <a:buFont typeface="Arial" panose="020B0604020202020204" pitchFamily="34" charset="0"/>
              <a:buChar char="•"/>
            </a:pPr>
            <a:r>
              <a:rPr lang="en-US" sz="2800" dirty="0"/>
              <a:t>You will receive your welcome brochure and debit card in the mail. </a:t>
            </a:r>
          </a:p>
          <a:p>
            <a:pPr marL="457200" indent="-457200">
              <a:buClr>
                <a:srgbClr val="CD0920"/>
              </a:buClr>
              <a:buFont typeface="Arial" panose="020B0604020202020204" pitchFamily="34" charset="0"/>
              <a:buChar char="•"/>
            </a:pPr>
            <a:r>
              <a:rPr lang="en-US" sz="2800" dirty="0"/>
              <a:t>Use the debit card at the pharmacy to pay for prescriptions, and pay providers for qualified medical, dental and vision services.</a:t>
            </a:r>
          </a:p>
        </p:txBody>
      </p:sp>
      <p:pic>
        <p:nvPicPr>
          <p:cNvPr id="12" name="Picture 11">
            <a:extLst>
              <a:ext uri="{FF2B5EF4-FFF2-40B4-BE49-F238E27FC236}">
                <a16:creationId xmlns:a16="http://schemas.microsoft.com/office/drawing/2014/main" id="{DC208C52-2A12-49EB-BA98-19F41E7768A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19367" y="563895"/>
            <a:ext cx="2495375" cy="1539206"/>
          </a:xfrm>
          <a:prstGeom prst="rect">
            <a:avLst/>
          </a:prstGeom>
          <a:noFill/>
          <a:ln>
            <a:noFill/>
          </a:ln>
        </p:spPr>
      </p:pic>
    </p:spTree>
    <p:extLst>
      <p:ext uri="{BB962C8B-B14F-4D97-AF65-F5344CB8AC3E}">
        <p14:creationId xmlns:p14="http://schemas.microsoft.com/office/powerpoint/2010/main" val="154425017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676400" y="9144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b="0" dirty="0">
              <a:solidFill>
                <a:schemeClr val="tx1"/>
              </a:solidFill>
              <a:latin typeface="Arial" panose="020B0604020202020204" pitchFamily="34" charset="0"/>
              <a:ea typeface="ＭＳ Ｐゴシック" pitchFamily="34" charset="-128"/>
              <a:cs typeface="Arial" charset="0"/>
            </a:endParaRPr>
          </a:p>
        </p:txBody>
      </p:sp>
      <p:sp>
        <p:nvSpPr>
          <p:cNvPr id="13" name="Content Placeholder 2"/>
          <p:cNvSpPr txBox="1">
            <a:spLocks/>
          </p:cNvSpPr>
          <p:nvPr/>
        </p:nvSpPr>
        <p:spPr>
          <a:xfrm>
            <a:off x="1828800"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5" name="Content Placeholder 2"/>
          <p:cNvSpPr txBox="1">
            <a:spLocks/>
          </p:cNvSpPr>
          <p:nvPr/>
        </p:nvSpPr>
        <p:spPr>
          <a:xfrm>
            <a:off x="1806222" y="1086515"/>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rgbClr val="FF0000"/>
              </a:solidFill>
              <a:latin typeface="Arial" panose="020B0604020202020204" pitchFamily="34" charset="0"/>
              <a:ea typeface="ＭＳ Ｐゴシック" pitchFamily="34" charset="-128"/>
              <a:cs typeface="Arial" charset="0"/>
            </a:endParaRPr>
          </a:p>
        </p:txBody>
      </p:sp>
      <p:sp>
        <p:nvSpPr>
          <p:cNvPr id="11" name="Content Placeholder 2"/>
          <p:cNvSpPr txBox="1">
            <a:spLocks/>
          </p:cNvSpPr>
          <p:nvPr/>
        </p:nvSpPr>
        <p:spPr>
          <a:xfrm>
            <a:off x="1809044"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2" indent="0">
              <a:buClr>
                <a:schemeClr val="tx2"/>
              </a:buClr>
              <a:buNone/>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0" name="Title 5">
            <a:extLst>
              <a:ext uri="{FF2B5EF4-FFF2-40B4-BE49-F238E27FC236}">
                <a16:creationId xmlns:a16="http://schemas.microsoft.com/office/drawing/2014/main" id="{EC19D51C-364D-4D3C-9D23-64777C3C54D2}"/>
              </a:ext>
            </a:extLst>
          </p:cNvPr>
          <p:cNvSpPr>
            <a:spLocks noGrp="1"/>
          </p:cNvSpPr>
          <p:nvPr>
            <p:ph type="title"/>
          </p:nvPr>
        </p:nvSpPr>
        <p:spPr>
          <a:xfrm>
            <a:off x="685800" y="401069"/>
            <a:ext cx="10515600" cy="1159347"/>
          </a:xfrm>
        </p:spPr>
        <p:txBody>
          <a:bodyPr>
            <a:normAutofit/>
          </a:bodyPr>
          <a:lstStyle/>
          <a:p>
            <a:r>
              <a:rPr lang="en-US" dirty="0"/>
              <a:t>Resources for your HSA-Compatible Plan</a:t>
            </a:r>
          </a:p>
        </p:txBody>
      </p:sp>
      <p:sp>
        <p:nvSpPr>
          <p:cNvPr id="20" name="Rectangle 19">
            <a:extLst>
              <a:ext uri="{FF2B5EF4-FFF2-40B4-BE49-F238E27FC236}">
                <a16:creationId xmlns:a16="http://schemas.microsoft.com/office/drawing/2014/main" id="{4BEC42AB-EF6B-4E77-B3F8-02A64AC475A7}"/>
              </a:ext>
            </a:extLst>
          </p:cNvPr>
          <p:cNvSpPr/>
          <p:nvPr/>
        </p:nvSpPr>
        <p:spPr>
          <a:xfrm>
            <a:off x="920784" y="1721907"/>
            <a:ext cx="5060874" cy="1938992"/>
          </a:xfrm>
          <a:prstGeom prst="rect">
            <a:avLst/>
          </a:prstGeom>
        </p:spPr>
        <p:txBody>
          <a:bodyPr wrap="square">
            <a:spAutoFit/>
          </a:bodyPr>
          <a:lstStyle/>
          <a:p>
            <a:pPr lvl="0" defTabSz="228600">
              <a:buClr>
                <a:srgbClr val="00C7B1"/>
              </a:buClr>
              <a:defRPr/>
            </a:pPr>
            <a:r>
              <a:rPr lang="en-US" sz="2000" b="1" kern="0" dirty="0"/>
              <a:t>MyHealthPlan</a:t>
            </a:r>
          </a:p>
          <a:p>
            <a:pPr marL="285750" indent="-285750" defTabSz="228600">
              <a:buClr>
                <a:srgbClr val="CD0920"/>
              </a:buClr>
              <a:buFont typeface="Arial" panose="020B0604020202020204" pitchFamily="34" charset="0"/>
              <a:buChar char="•"/>
              <a:defRPr/>
            </a:pPr>
            <a:r>
              <a:rPr lang="en-US" sz="2000" kern="0" dirty="0"/>
              <a:t>Register at MyHealthPlan.com</a:t>
            </a:r>
          </a:p>
          <a:p>
            <a:pPr marL="285750" lvl="0" indent="-285750" defTabSz="228600">
              <a:buClr>
                <a:srgbClr val="CD0920"/>
              </a:buClr>
              <a:buFont typeface="Arial" panose="020B0604020202020204" pitchFamily="34" charset="0"/>
              <a:buChar char="•"/>
              <a:defRPr/>
            </a:pPr>
            <a:r>
              <a:rPr lang="en-US" sz="2000" kern="0" dirty="0"/>
              <a:t>View your Health insurance and HSA in one place</a:t>
            </a:r>
          </a:p>
          <a:p>
            <a:pPr marL="285750" indent="-285750" defTabSz="228600">
              <a:buClr>
                <a:srgbClr val="CD0920"/>
              </a:buClr>
              <a:buFont typeface="Arial" panose="020B0604020202020204" pitchFamily="34" charset="0"/>
              <a:buChar char="•"/>
              <a:defRPr/>
            </a:pPr>
            <a:r>
              <a:rPr lang="en-US" sz="2000" kern="0" dirty="0"/>
              <a:t>Track deductibles and coinsurance </a:t>
            </a:r>
          </a:p>
          <a:p>
            <a:pPr marL="285750" indent="-285750" defTabSz="228600">
              <a:buClr>
                <a:srgbClr val="CD0920"/>
              </a:buClr>
              <a:buFont typeface="Arial" panose="020B0604020202020204" pitchFamily="34" charset="0"/>
              <a:buChar char="•"/>
              <a:defRPr/>
            </a:pPr>
            <a:r>
              <a:rPr lang="en-US" sz="2000" kern="0" dirty="0"/>
              <a:t>Access your EOBs (explanation of benefits)</a:t>
            </a:r>
          </a:p>
        </p:txBody>
      </p:sp>
      <p:sp>
        <p:nvSpPr>
          <p:cNvPr id="21" name="Rectangle 20">
            <a:extLst>
              <a:ext uri="{FF2B5EF4-FFF2-40B4-BE49-F238E27FC236}">
                <a16:creationId xmlns:a16="http://schemas.microsoft.com/office/drawing/2014/main" id="{EE5893B9-E637-453D-AA61-2D68E40E9D0A}"/>
              </a:ext>
            </a:extLst>
          </p:cNvPr>
          <p:cNvSpPr/>
          <p:nvPr/>
        </p:nvSpPr>
        <p:spPr>
          <a:xfrm>
            <a:off x="6256594" y="3907375"/>
            <a:ext cx="5412887" cy="1631216"/>
          </a:xfrm>
          <a:prstGeom prst="rect">
            <a:avLst/>
          </a:prstGeom>
        </p:spPr>
        <p:txBody>
          <a:bodyPr wrap="square">
            <a:spAutoFit/>
          </a:bodyPr>
          <a:lstStyle/>
          <a:p>
            <a:pPr lvl="0" defTabSz="228600">
              <a:buClr>
                <a:srgbClr val="00C7B1"/>
              </a:buClr>
              <a:defRPr/>
            </a:pPr>
            <a:r>
              <a:rPr lang="en-US" sz="2000" b="1" kern="0" dirty="0"/>
              <a:t>My Care Compare </a:t>
            </a:r>
          </a:p>
          <a:p>
            <a:pPr marL="285750" lvl="0" indent="-285750" defTabSz="228600">
              <a:buClr>
                <a:srgbClr val="CD0920"/>
              </a:buClr>
              <a:buFont typeface="Arial" panose="020B0604020202020204" pitchFamily="34" charset="0"/>
              <a:buChar char="•"/>
              <a:defRPr/>
            </a:pPr>
            <a:r>
              <a:rPr lang="en-US" sz="2000" kern="0" dirty="0"/>
              <a:t>Find cost estimates for services including lab work, office visits and surgeries</a:t>
            </a:r>
          </a:p>
          <a:p>
            <a:pPr marL="285750" indent="-285750" defTabSz="228600">
              <a:buClr>
                <a:srgbClr val="CD0920"/>
              </a:buClr>
              <a:buFont typeface="Arial" panose="020B0604020202020204" pitchFamily="34" charset="0"/>
              <a:buChar char="•"/>
              <a:defRPr/>
            </a:pPr>
            <a:r>
              <a:rPr lang="en-US" sz="2000" kern="0" dirty="0"/>
              <a:t>See quality ratings of doctors and hospitals</a:t>
            </a:r>
          </a:p>
          <a:p>
            <a:pPr marL="285750" indent="-285750" defTabSz="228600">
              <a:buClr>
                <a:srgbClr val="CD0920"/>
              </a:buClr>
              <a:buFont typeface="Arial" panose="020B0604020202020204" pitchFamily="34" charset="0"/>
              <a:buChar char="•"/>
              <a:defRPr/>
            </a:pPr>
            <a:r>
              <a:rPr lang="en-US" sz="2000" kern="0" dirty="0"/>
              <a:t>Watch video of what to expect by procedure</a:t>
            </a:r>
          </a:p>
        </p:txBody>
      </p:sp>
      <p:sp>
        <p:nvSpPr>
          <p:cNvPr id="22" name="Rectangle 21">
            <a:extLst>
              <a:ext uri="{FF2B5EF4-FFF2-40B4-BE49-F238E27FC236}">
                <a16:creationId xmlns:a16="http://schemas.microsoft.com/office/drawing/2014/main" id="{F69EEB3E-382E-4FE5-94AF-5B1FB98C1AAF}"/>
              </a:ext>
            </a:extLst>
          </p:cNvPr>
          <p:cNvSpPr/>
          <p:nvPr/>
        </p:nvSpPr>
        <p:spPr>
          <a:xfrm>
            <a:off x="6234725" y="1781454"/>
            <a:ext cx="5235218" cy="1631216"/>
          </a:xfrm>
          <a:prstGeom prst="rect">
            <a:avLst/>
          </a:prstGeom>
        </p:spPr>
        <p:txBody>
          <a:bodyPr wrap="square">
            <a:spAutoFit/>
          </a:bodyPr>
          <a:lstStyle/>
          <a:p>
            <a:pPr lvl="0" defTabSz="228600">
              <a:buClr>
                <a:srgbClr val="00C7B1"/>
              </a:buClr>
              <a:defRPr/>
            </a:pPr>
            <a:r>
              <a:rPr lang="en-US" sz="2000" b="1" kern="0" dirty="0"/>
              <a:t>Customer Support </a:t>
            </a:r>
          </a:p>
          <a:p>
            <a:pPr marL="285750" indent="-285750" defTabSz="228600">
              <a:buClr>
                <a:srgbClr val="CD0920"/>
              </a:buClr>
              <a:buFont typeface="Arial" panose="020B0604020202020204" pitchFamily="34" charset="0"/>
              <a:buChar char="•"/>
              <a:defRPr/>
            </a:pPr>
            <a:r>
              <a:rPr lang="en-US" sz="2000" kern="0" dirty="0"/>
              <a:t>Call 1-800-522-2037 for health insurance questions and HSA questions</a:t>
            </a:r>
          </a:p>
          <a:p>
            <a:pPr marL="285750" indent="-285750" defTabSz="228600">
              <a:buClr>
                <a:srgbClr val="CD0920"/>
              </a:buClr>
              <a:buFont typeface="Arial" panose="020B0604020202020204" pitchFamily="34" charset="0"/>
              <a:buChar char="•"/>
              <a:defRPr/>
            </a:pPr>
            <a:r>
              <a:rPr lang="en-US" sz="2000" kern="0" dirty="0"/>
              <a:t>Customer Care hours:</a:t>
            </a:r>
          </a:p>
          <a:p>
            <a:pPr marL="742950" lvl="1" indent="-285750" defTabSz="228600">
              <a:buClr>
                <a:srgbClr val="CD0920"/>
              </a:buClr>
              <a:buFont typeface="Arial" panose="020B0604020202020204" pitchFamily="34" charset="0"/>
              <a:buChar char="•"/>
              <a:defRPr/>
            </a:pPr>
            <a:r>
              <a:rPr lang="en-US" sz="2000" kern="0" dirty="0"/>
              <a:t>M-F 7:30 am – 6:00 pm</a:t>
            </a:r>
          </a:p>
        </p:txBody>
      </p:sp>
      <p:sp>
        <p:nvSpPr>
          <p:cNvPr id="23" name="Rectangle 22">
            <a:extLst>
              <a:ext uri="{FF2B5EF4-FFF2-40B4-BE49-F238E27FC236}">
                <a16:creationId xmlns:a16="http://schemas.microsoft.com/office/drawing/2014/main" id="{B970434E-5F1D-469F-BCE9-325C4F96CE14}"/>
              </a:ext>
            </a:extLst>
          </p:cNvPr>
          <p:cNvSpPr/>
          <p:nvPr/>
        </p:nvSpPr>
        <p:spPr>
          <a:xfrm>
            <a:off x="949812" y="3867644"/>
            <a:ext cx="4911296" cy="1938992"/>
          </a:xfrm>
          <a:prstGeom prst="rect">
            <a:avLst/>
          </a:prstGeom>
        </p:spPr>
        <p:txBody>
          <a:bodyPr wrap="square">
            <a:spAutoFit/>
          </a:bodyPr>
          <a:lstStyle/>
          <a:p>
            <a:pPr lvl="0" defTabSz="228600">
              <a:buClr>
                <a:srgbClr val="00C7B1"/>
              </a:buClr>
              <a:defRPr/>
            </a:pPr>
            <a:r>
              <a:rPr lang="en-US" sz="2000" b="1" kern="0" dirty="0"/>
              <a:t>MySpendingAccounts</a:t>
            </a:r>
            <a:r>
              <a:rPr lang="en-US" sz="2000" i="1" u="sng" kern="0" dirty="0"/>
              <a:t> </a:t>
            </a:r>
            <a:endParaRPr lang="en-US" sz="2000" i="1" kern="0" dirty="0"/>
          </a:p>
          <a:p>
            <a:pPr marL="285750" indent="-285750" defTabSz="228600">
              <a:buClr>
                <a:srgbClr val="CD0920"/>
              </a:buClr>
              <a:buFont typeface="Arial" panose="020B0604020202020204" pitchFamily="34" charset="0"/>
              <a:buChar char="•"/>
              <a:defRPr/>
            </a:pPr>
            <a:r>
              <a:rPr lang="en-US" sz="2000" kern="0" dirty="0"/>
              <a:t>Access through MyHealthPlan</a:t>
            </a:r>
          </a:p>
          <a:p>
            <a:pPr marL="285750" indent="-285750" defTabSz="228600">
              <a:buClr>
                <a:srgbClr val="CD0920"/>
              </a:buClr>
              <a:buFont typeface="Arial" panose="020B0604020202020204" pitchFamily="34" charset="0"/>
              <a:buChar char="•"/>
              <a:defRPr/>
            </a:pPr>
            <a:r>
              <a:rPr lang="en-US" sz="2000" kern="0" dirty="0"/>
              <a:t>View balances and transactions</a:t>
            </a:r>
          </a:p>
          <a:p>
            <a:pPr marL="285750" indent="-285750" defTabSz="228600">
              <a:buClr>
                <a:srgbClr val="CD0920"/>
              </a:buClr>
              <a:buFont typeface="Arial" panose="020B0604020202020204" pitchFamily="34" charset="0"/>
              <a:buChar char="•"/>
              <a:defRPr/>
            </a:pPr>
            <a:r>
              <a:rPr lang="en-US" sz="2000" kern="0" dirty="0"/>
              <a:t>Explore HSA resources and tools including tax savings calculator and self-service center</a:t>
            </a:r>
          </a:p>
        </p:txBody>
      </p:sp>
      <p:cxnSp>
        <p:nvCxnSpPr>
          <p:cNvPr id="24" name="Straight Connector 23">
            <a:extLst>
              <a:ext uri="{FF2B5EF4-FFF2-40B4-BE49-F238E27FC236}">
                <a16:creationId xmlns:a16="http://schemas.microsoft.com/office/drawing/2014/main" id="{6CC4F579-D239-475F-8ACA-38DC9FB9E6F0}"/>
              </a:ext>
            </a:extLst>
          </p:cNvPr>
          <p:cNvCxnSpPr>
            <a:cxnSpLocks/>
          </p:cNvCxnSpPr>
          <p:nvPr/>
        </p:nvCxnSpPr>
        <p:spPr>
          <a:xfrm>
            <a:off x="6013508" y="1560416"/>
            <a:ext cx="0" cy="42888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5323495-4D94-4452-9E47-908411F56D82}"/>
              </a:ext>
            </a:extLst>
          </p:cNvPr>
          <p:cNvCxnSpPr>
            <a:cxnSpLocks/>
          </p:cNvCxnSpPr>
          <p:nvPr/>
        </p:nvCxnSpPr>
        <p:spPr>
          <a:xfrm>
            <a:off x="937986" y="3759293"/>
            <a:ext cx="1053195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018304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676400" y="9144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b="0" dirty="0">
              <a:solidFill>
                <a:schemeClr val="tx1"/>
              </a:solidFill>
              <a:latin typeface="Arial" panose="020B0604020202020204" pitchFamily="34" charset="0"/>
              <a:ea typeface="ＭＳ Ｐゴシック" pitchFamily="34" charset="-128"/>
              <a:cs typeface="Arial" charset="0"/>
            </a:endParaRPr>
          </a:p>
        </p:txBody>
      </p:sp>
      <p:sp>
        <p:nvSpPr>
          <p:cNvPr id="13" name="Content Placeholder 2"/>
          <p:cNvSpPr txBox="1">
            <a:spLocks/>
          </p:cNvSpPr>
          <p:nvPr/>
        </p:nvSpPr>
        <p:spPr>
          <a:xfrm>
            <a:off x="1828800"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sp>
        <p:nvSpPr>
          <p:cNvPr id="15" name="Content Placeholder 2"/>
          <p:cNvSpPr txBox="1">
            <a:spLocks/>
          </p:cNvSpPr>
          <p:nvPr/>
        </p:nvSpPr>
        <p:spPr>
          <a:xfrm>
            <a:off x="1806222" y="1086515"/>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2">
              <a:buClr>
                <a:schemeClr val="tx2"/>
              </a:buClr>
              <a:buFont typeface="Arial" panose="020B0604020202020204" pitchFamily="34" charset="0"/>
              <a:buChar char="•"/>
            </a:pPr>
            <a:endParaRPr lang="en-US" altLang="en-US" sz="2200" b="0" dirty="0">
              <a:solidFill>
                <a:srgbClr val="FF0000"/>
              </a:solidFill>
              <a:latin typeface="Arial" panose="020B0604020202020204" pitchFamily="34" charset="0"/>
              <a:ea typeface="ＭＳ Ｐゴシック" pitchFamily="34" charset="-128"/>
              <a:cs typeface="Arial" charset="0"/>
            </a:endParaRPr>
          </a:p>
        </p:txBody>
      </p:sp>
      <p:sp>
        <p:nvSpPr>
          <p:cNvPr id="11" name="Content Placeholder 2"/>
          <p:cNvSpPr txBox="1">
            <a:spLocks/>
          </p:cNvSpPr>
          <p:nvPr/>
        </p:nvSpPr>
        <p:spPr>
          <a:xfrm>
            <a:off x="1809044" y="1066800"/>
            <a:ext cx="8534400" cy="5867400"/>
          </a:xfrm>
          <a:prstGeom prst="rect">
            <a:avLst/>
          </a:prstGeom>
        </p:spPr>
        <p:txBody>
          <a:bodyPr vert="horz" lIns="91440" tIns="45720" rIns="91440" bIns="45720" rtlCol="0">
            <a:noAutofit/>
          </a:bodyPr>
          <a:lstStyle>
            <a:lvl1pPr marL="0" indent="0" algn="l" defTabSz="457200" rtl="0" eaLnBrk="1" latinLnBrk="0" hangingPunct="1">
              <a:lnSpc>
                <a:spcPct val="90000"/>
              </a:lnSpc>
              <a:spcBef>
                <a:spcPct val="20000"/>
              </a:spcBef>
              <a:buFontTx/>
              <a:buNone/>
              <a:defRPr sz="1800" b="1" i="0" kern="1200" cap="all" spc="0" baseline="0">
                <a:solidFill>
                  <a:schemeClr val="tx1"/>
                </a:solidFill>
                <a:latin typeface="Arial"/>
                <a:ea typeface="+mn-ea"/>
                <a:cs typeface="+mn-cs"/>
              </a:defRPr>
            </a:lvl1pPr>
            <a:lvl2pPr marL="0" indent="0" algn="l" defTabSz="457200" rtl="0" eaLnBrk="1" latinLnBrk="0" hangingPunct="1">
              <a:lnSpc>
                <a:spcPct val="110000"/>
              </a:lnSpc>
              <a:spcBef>
                <a:spcPts val="900"/>
              </a:spcBef>
              <a:buFontTx/>
              <a:buNone/>
              <a:defRPr sz="1400" kern="1200">
                <a:solidFill>
                  <a:srgbClr val="535353"/>
                </a:solidFill>
                <a:latin typeface="Arial Narrow"/>
                <a:ea typeface="+mn-ea"/>
                <a:cs typeface="+mn-cs"/>
              </a:defRPr>
            </a:lvl2pPr>
            <a:lvl3pPr marL="228600" indent="-228600" algn="l" defTabSz="457200" rtl="0" eaLnBrk="1" latinLnBrk="0" hangingPunct="1">
              <a:lnSpc>
                <a:spcPct val="100000"/>
              </a:lnSpc>
              <a:spcBef>
                <a:spcPct val="20000"/>
              </a:spcBef>
              <a:buFont typeface="Arial"/>
              <a:buChar char="•"/>
              <a:defRPr sz="1400" b="1" i="0" kern="1200" baseline="0">
                <a:solidFill>
                  <a:schemeClr val="accent2"/>
                </a:solidFill>
                <a:latin typeface="Arial Narrow"/>
                <a:ea typeface="+mn-ea"/>
                <a:cs typeface="+mn-cs"/>
              </a:defRPr>
            </a:lvl3pPr>
            <a:lvl4pPr marL="0" indent="0" algn="l" defTabSz="457200" rtl="0" eaLnBrk="1" latinLnBrk="0" hangingPunct="1">
              <a:spcBef>
                <a:spcPct val="20000"/>
              </a:spcBef>
              <a:buFontTx/>
              <a:buNone/>
              <a:defRPr sz="1200" kern="1200" cap="all">
                <a:solidFill>
                  <a:schemeClr val="tx1"/>
                </a:solidFill>
                <a:latin typeface="Arial Narrow"/>
                <a:ea typeface="+mn-ea"/>
                <a:cs typeface="+mn-cs"/>
              </a:defRPr>
            </a:lvl4pPr>
            <a:lvl5pPr marL="0" indent="0" algn="l" defTabSz="457200" rtl="0" eaLnBrk="1" latinLnBrk="0" hangingPunct="1">
              <a:spcBef>
                <a:spcPts val="0"/>
              </a:spcBef>
              <a:buFontTx/>
              <a:buNone/>
              <a:defRPr sz="1200" kern="1200" baseline="0">
                <a:solidFill>
                  <a:schemeClr val="accent3"/>
                </a:solidFill>
                <a:latin typeface="Arial Narrow"/>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lvl="2" indent="0">
              <a:buClr>
                <a:schemeClr val="tx2"/>
              </a:buClr>
              <a:buNone/>
            </a:pPr>
            <a:endParaRPr lang="en-US" altLang="en-US" sz="2200" b="0" dirty="0">
              <a:solidFill>
                <a:schemeClr val="tx1"/>
              </a:solidFill>
              <a:latin typeface="Arial" panose="020B0604020202020204" pitchFamily="34" charset="0"/>
              <a:ea typeface="ＭＳ Ｐゴシック" pitchFamily="34" charset="-128"/>
              <a:cs typeface="Arial" charset="0"/>
            </a:endParaRPr>
          </a:p>
        </p:txBody>
      </p:sp>
      <p:pic>
        <p:nvPicPr>
          <p:cNvPr id="2" name="Picture 1">
            <a:extLst>
              <a:ext uri="{FF2B5EF4-FFF2-40B4-BE49-F238E27FC236}">
                <a16:creationId xmlns:a16="http://schemas.microsoft.com/office/drawing/2014/main" id="{BAF6480F-898A-4E8F-ADA7-1C88350B7031}"/>
              </a:ext>
            </a:extLst>
          </p:cNvPr>
          <p:cNvPicPr>
            <a:picLocks noChangeAspect="1"/>
          </p:cNvPicPr>
          <p:nvPr/>
        </p:nvPicPr>
        <p:blipFill>
          <a:blip r:embed="rId3"/>
          <a:stretch>
            <a:fillRect/>
          </a:stretch>
        </p:blipFill>
        <p:spPr>
          <a:xfrm>
            <a:off x="357615" y="1256110"/>
            <a:ext cx="6672844" cy="4148710"/>
          </a:xfrm>
          <a:prstGeom prst="rect">
            <a:avLst/>
          </a:prstGeom>
        </p:spPr>
      </p:pic>
      <p:sp>
        <p:nvSpPr>
          <p:cNvPr id="10" name="Title 5">
            <a:extLst>
              <a:ext uri="{FF2B5EF4-FFF2-40B4-BE49-F238E27FC236}">
                <a16:creationId xmlns:a16="http://schemas.microsoft.com/office/drawing/2014/main" id="{6D1A3BBE-2702-4606-8E84-D2133C4C8146}"/>
              </a:ext>
            </a:extLst>
          </p:cNvPr>
          <p:cNvSpPr>
            <a:spLocks noGrp="1"/>
          </p:cNvSpPr>
          <p:nvPr>
            <p:ph type="title"/>
          </p:nvPr>
        </p:nvSpPr>
        <p:spPr>
          <a:xfrm>
            <a:off x="220537" y="216373"/>
            <a:ext cx="10515600" cy="1159347"/>
          </a:xfrm>
        </p:spPr>
        <p:txBody>
          <a:bodyPr>
            <a:normAutofit/>
          </a:bodyPr>
          <a:lstStyle/>
          <a:p>
            <a:r>
              <a:rPr lang="en-US" dirty="0"/>
              <a:t>Medical Mutual My Care Compare</a:t>
            </a:r>
          </a:p>
        </p:txBody>
      </p:sp>
      <p:sp>
        <p:nvSpPr>
          <p:cNvPr id="9" name="Text Placeholder 1">
            <a:extLst>
              <a:ext uri="{FF2B5EF4-FFF2-40B4-BE49-F238E27FC236}">
                <a16:creationId xmlns:a16="http://schemas.microsoft.com/office/drawing/2014/main" id="{AA3F0199-4617-4525-8428-133D5F81926F}"/>
              </a:ext>
            </a:extLst>
          </p:cNvPr>
          <p:cNvSpPr txBox="1">
            <a:spLocks/>
          </p:cNvSpPr>
          <p:nvPr/>
        </p:nvSpPr>
        <p:spPr>
          <a:xfrm>
            <a:off x="7936489" y="1088710"/>
            <a:ext cx="4320822" cy="463550"/>
          </a:xfrm>
          <a:prstGeom prst="rect">
            <a:avLst/>
          </a:prstGeom>
        </p:spPr>
        <p:txBody>
          <a:bodyPr>
            <a:norm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buNone/>
            </a:pPr>
            <a:r>
              <a:rPr lang="en-US" sz="1900" b="1" dirty="0"/>
              <a:t>My Care Compare – Ankle X-Ray Sample</a:t>
            </a:r>
          </a:p>
        </p:txBody>
      </p:sp>
      <p:pic>
        <p:nvPicPr>
          <p:cNvPr id="12" name="Picture 11">
            <a:extLst>
              <a:ext uri="{FF2B5EF4-FFF2-40B4-BE49-F238E27FC236}">
                <a16:creationId xmlns:a16="http://schemas.microsoft.com/office/drawing/2014/main" id="{F67EA3C1-2ABE-481F-BCEC-76CBF263203B}"/>
              </a:ext>
            </a:extLst>
          </p:cNvPr>
          <p:cNvPicPr>
            <a:picLocks noChangeAspect="1"/>
          </p:cNvPicPr>
          <p:nvPr/>
        </p:nvPicPr>
        <p:blipFill rotWithShape="1">
          <a:blip r:embed="rId4"/>
          <a:srcRect t="9128"/>
          <a:stretch/>
        </p:blipFill>
        <p:spPr>
          <a:xfrm>
            <a:off x="8034729" y="1487566"/>
            <a:ext cx="3893635" cy="3892528"/>
          </a:xfrm>
          <a:prstGeom prst="rect">
            <a:avLst/>
          </a:prstGeom>
        </p:spPr>
      </p:pic>
      <p:sp>
        <p:nvSpPr>
          <p:cNvPr id="14" name="TextBox 13">
            <a:extLst>
              <a:ext uri="{FF2B5EF4-FFF2-40B4-BE49-F238E27FC236}">
                <a16:creationId xmlns:a16="http://schemas.microsoft.com/office/drawing/2014/main" id="{14D5F89C-6BC8-4AFC-92A0-6FF610E3CC99}"/>
              </a:ext>
            </a:extLst>
          </p:cNvPr>
          <p:cNvSpPr txBox="1"/>
          <p:nvPr/>
        </p:nvSpPr>
        <p:spPr>
          <a:xfrm>
            <a:off x="642425" y="5556369"/>
            <a:ext cx="11645699" cy="646331"/>
          </a:xfrm>
          <a:prstGeom prst="rect">
            <a:avLst/>
          </a:prstGeom>
          <a:noFill/>
        </p:spPr>
        <p:txBody>
          <a:bodyPr wrap="square">
            <a:spAutoFit/>
          </a:bodyPr>
          <a:lstStyle/>
          <a:p>
            <a:pPr algn="ctr"/>
            <a:r>
              <a:rPr lang="en-US" b="1" i="0" dirty="0">
                <a:solidFill>
                  <a:srgbClr val="C00000"/>
                </a:solidFill>
                <a:effectLst/>
                <a:latin typeface="OpenSans"/>
              </a:rPr>
              <a:t>Medical Mutual’s mobile app has a GPS </a:t>
            </a:r>
            <a:r>
              <a:rPr lang="en-US" b="1" dirty="0">
                <a:solidFill>
                  <a:srgbClr val="C00000"/>
                </a:solidFill>
                <a:latin typeface="OpenSans"/>
              </a:rPr>
              <a:t>feature </a:t>
            </a:r>
            <a:r>
              <a:rPr lang="en-US" b="1" i="0" dirty="0">
                <a:solidFill>
                  <a:srgbClr val="C00000"/>
                </a:solidFill>
                <a:effectLst/>
                <a:latin typeface="OpenSans"/>
              </a:rPr>
              <a:t>to help you find the nearest doctor, hospital or urgent care facility. </a:t>
            </a:r>
          </a:p>
          <a:p>
            <a:pPr algn="ctr"/>
            <a:r>
              <a:rPr lang="en-US" b="1" i="0" dirty="0">
                <a:solidFill>
                  <a:srgbClr val="C00000"/>
                </a:solidFill>
                <a:effectLst/>
                <a:latin typeface="OpenSans"/>
              </a:rPr>
              <a:t>Then, get directions from your current location. You can also view quality and patient ratings for providers.</a:t>
            </a:r>
            <a:endParaRPr lang="en-US" b="1" dirty="0">
              <a:solidFill>
                <a:srgbClr val="C00000"/>
              </a:solidFill>
            </a:endParaRPr>
          </a:p>
        </p:txBody>
      </p:sp>
      <p:pic>
        <p:nvPicPr>
          <p:cNvPr id="5" name="Picture 4">
            <a:extLst>
              <a:ext uri="{FF2B5EF4-FFF2-40B4-BE49-F238E27FC236}">
                <a16:creationId xmlns:a16="http://schemas.microsoft.com/office/drawing/2014/main" id="{9923E344-08CF-4C96-8231-6FE03C3B9057}"/>
              </a:ext>
            </a:extLst>
          </p:cNvPr>
          <p:cNvPicPr>
            <a:picLocks noChangeAspect="1"/>
          </p:cNvPicPr>
          <p:nvPr/>
        </p:nvPicPr>
        <p:blipFill>
          <a:blip r:embed="rId5"/>
          <a:stretch>
            <a:fillRect/>
          </a:stretch>
        </p:blipFill>
        <p:spPr>
          <a:xfrm>
            <a:off x="316115" y="5576934"/>
            <a:ext cx="622639" cy="625201"/>
          </a:xfrm>
          <a:prstGeom prst="rect">
            <a:avLst/>
          </a:prstGeom>
        </p:spPr>
      </p:pic>
    </p:spTree>
    <p:extLst>
      <p:ext uri="{BB962C8B-B14F-4D97-AF65-F5344CB8AC3E}">
        <p14:creationId xmlns:p14="http://schemas.microsoft.com/office/powerpoint/2010/main" val="2193906906"/>
      </p:ext>
    </p:extLst>
  </p:cSld>
  <p:clrMapOvr>
    <a:masterClrMapping/>
  </p:clrMapOvr>
  <p:transition/>
</p:sld>
</file>

<file path=ppt/theme/theme1.xml><?xml version="1.0" encoding="utf-8"?>
<a:theme xmlns:a="http://schemas.openxmlformats.org/drawingml/2006/main" name="oc-red-2-rs (2)">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AE155BA5-1996-EE43-8074-FDA4AA6AB8C2}" vid="{A6FBCECA-0C89-3348-BA9A-14B2A13FEAF1}"/>
    </a:ext>
  </a:extLst>
</a:theme>
</file>

<file path=ppt/theme/theme2.xml><?xml version="1.0" encoding="utf-8"?>
<a:theme xmlns:a="http://schemas.openxmlformats.org/drawingml/2006/main" name="Custom Desig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2">
      <a:majorFont>
        <a:latin typeface="Calibri"/>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oc_powerpoint_template_2018</Template>
  <TotalTime>5603</TotalTime>
  <Words>2554</Words>
  <Application>Microsoft Office PowerPoint</Application>
  <PresentationFormat>Widescreen</PresentationFormat>
  <Paragraphs>333</Paragraphs>
  <Slides>18</Slides>
  <Notes>16</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18</vt:i4>
      </vt:variant>
    </vt:vector>
  </HeadingPairs>
  <TitlesOfParts>
    <vt:vector size="32" baseType="lpstr">
      <vt:lpstr>ＭＳ Ｐゴシック</vt:lpstr>
      <vt:lpstr>Aharoni</vt:lpstr>
      <vt:lpstr>Arial</vt:lpstr>
      <vt:lpstr>Arial Bold</vt:lpstr>
      <vt:lpstr>Arial Narrow</vt:lpstr>
      <vt:lpstr>Calibri</vt:lpstr>
      <vt:lpstr>Calibri Light</vt:lpstr>
      <vt:lpstr>Cambria</vt:lpstr>
      <vt:lpstr>Gill Sans MT</vt:lpstr>
      <vt:lpstr>OpenSans</vt:lpstr>
      <vt:lpstr>Wingdings</vt:lpstr>
      <vt:lpstr>Wingdings 2</vt:lpstr>
      <vt:lpstr>oc-red-2-rs (2)</vt:lpstr>
      <vt:lpstr>Custom Design</vt:lpstr>
      <vt:lpstr>PowerPoint Presentation</vt:lpstr>
      <vt:lpstr>What is a CDHP and HSA?</vt:lpstr>
      <vt:lpstr>Overview of Oberlin’s CDHP Plan</vt:lpstr>
      <vt:lpstr>Medical and Pharmacy Plans (PPO vs. CDHP)</vt:lpstr>
      <vt:lpstr>HSA = Long-Term Health Savings Plan</vt:lpstr>
      <vt:lpstr>Funding Accounts</vt:lpstr>
      <vt:lpstr>HSA/HRA Debit Cards</vt:lpstr>
      <vt:lpstr>Resources for your HSA-Compatible Plan</vt:lpstr>
      <vt:lpstr>Medical Mutual My Care Compare</vt:lpstr>
      <vt:lpstr>Using the Appropriate Place for Care</vt:lpstr>
      <vt:lpstr>Cleveland Clinic Express Care Online</vt:lpstr>
      <vt:lpstr>Chronic Condition Management Programs</vt:lpstr>
      <vt:lpstr>CVS Caremark</vt:lpstr>
      <vt:lpstr>CVS Caremark</vt:lpstr>
      <vt:lpstr>About Picwell</vt:lpstr>
      <vt:lpstr>HSAs, HRAs, and FSAs</vt:lpstr>
      <vt:lpstr>HSA Account Setup</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Viviani</dc:creator>
  <cp:lastModifiedBy>Marion Burnworth</cp:lastModifiedBy>
  <cp:revision>85</cp:revision>
  <cp:lastPrinted>2021-09-13T14:41:15Z</cp:lastPrinted>
  <dcterms:created xsi:type="dcterms:W3CDTF">2021-06-02T20:18:00Z</dcterms:created>
  <dcterms:modified xsi:type="dcterms:W3CDTF">2021-09-13T14:41:33Z</dcterms:modified>
</cp:coreProperties>
</file>