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1"/>
  </p:notesMasterIdLst>
  <p:sldIdLst>
    <p:sldId id="257" r:id="rId2"/>
    <p:sldId id="262" r:id="rId3"/>
    <p:sldId id="263" r:id="rId4"/>
    <p:sldId id="264" r:id="rId5"/>
    <p:sldId id="284" r:id="rId6"/>
    <p:sldId id="283" r:id="rId7"/>
    <p:sldId id="266" r:id="rId8"/>
    <p:sldId id="267" r:id="rId9"/>
    <p:sldId id="272" r:id="rId10"/>
    <p:sldId id="273" r:id="rId11"/>
    <p:sldId id="274" r:id="rId12"/>
    <p:sldId id="275" r:id="rId13"/>
    <p:sldId id="276" r:id="rId14"/>
    <p:sldId id="277" r:id="rId15"/>
    <p:sldId id="278" r:id="rId16"/>
    <p:sldId id="279" r:id="rId17"/>
    <p:sldId id="280" r:id="rId18"/>
    <p:sldId id="281" r:id="rId19"/>
    <p:sldId id="282" r:id="rId20"/>
  </p:sldIdLst>
  <p:sldSz cx="9144000" cy="5143500" type="screen16x9"/>
  <p:notesSz cx="7010400" cy="9296400"/>
  <p:embeddedFontLst>
    <p:embeddedFont>
      <p:font typeface="Montserrat" panose="020B0604020202020204" charset="0"/>
      <p:regular r:id="rId22"/>
      <p:bold r:id="rId23"/>
      <p:italic r:id="rId24"/>
      <p:boldItalic r:id="rId25"/>
    </p:embeddedFont>
    <p:embeddedFont>
      <p:font typeface="Georgia" panose="02040502050405020303" pitchFamily="18" charset="0"/>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15:clr>
            <a:srgbClr val="9AA0A6"/>
          </p15:clr>
        </p15:guide>
        <p15:guide id="2" orient="horz" pos="324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6" d="100"/>
          <a:sy n="96" d="100"/>
        </p:scale>
        <p:origin x="816" y="84"/>
      </p:cViewPr>
      <p:guideLst>
        <p:guide/>
        <p:guide orient="horz" pos="32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font" Target="fonts/font7.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font" Target="fonts/font6.fntdata"/><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1493cf43204_0_6: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1493cf43204_0_6: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30726874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1504060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2911944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34805372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38183705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12867067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11211371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26675715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23058843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19357300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28551840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12593145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15441844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18097137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15458010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19133145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493cf43204_0_3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493cf43204_0_3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extLst>
      <p:ext uri="{BB962C8B-B14F-4D97-AF65-F5344CB8AC3E}">
        <p14:creationId xmlns:p14="http://schemas.microsoft.com/office/powerpoint/2010/main" val="36059075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12000"/>
              <a:buNone/>
              <a:defRPr sz="1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rtl="0">
              <a:spcBef>
                <a:spcPts val="0"/>
              </a:spcBef>
              <a:spcAft>
                <a:spcPts val="0"/>
              </a:spcAft>
              <a:buSzPts val="1800"/>
              <a:buChar char="●"/>
              <a:defRPr/>
            </a:lvl1pPr>
            <a:lvl2pPr marL="914400" lvl="1" indent="-317500" algn="ctr" rtl="0">
              <a:spcBef>
                <a:spcPts val="0"/>
              </a:spcBef>
              <a:spcAft>
                <a:spcPts val="0"/>
              </a:spcAft>
              <a:buSzPts val="1400"/>
              <a:buChar char="○"/>
              <a:defRPr/>
            </a:lvl2pPr>
            <a:lvl3pPr marL="1371600" lvl="2" indent="-317500" algn="ctr" rtl="0">
              <a:spcBef>
                <a:spcPts val="0"/>
              </a:spcBef>
              <a:spcAft>
                <a:spcPts val="0"/>
              </a:spcAft>
              <a:buSzPts val="1400"/>
              <a:buChar char="■"/>
              <a:defRPr/>
            </a:lvl3pPr>
            <a:lvl4pPr marL="1828800" lvl="3" indent="-317500" algn="ctr" rtl="0">
              <a:spcBef>
                <a:spcPts val="0"/>
              </a:spcBef>
              <a:spcAft>
                <a:spcPts val="0"/>
              </a:spcAft>
              <a:buSzPts val="1400"/>
              <a:buChar char="●"/>
              <a:defRPr/>
            </a:lvl4pPr>
            <a:lvl5pPr marL="2286000" lvl="4" indent="-317500" algn="ctr" rtl="0">
              <a:spcBef>
                <a:spcPts val="0"/>
              </a:spcBef>
              <a:spcAft>
                <a:spcPts val="0"/>
              </a:spcAft>
              <a:buSzPts val="1400"/>
              <a:buChar char="○"/>
              <a:defRPr/>
            </a:lvl5pPr>
            <a:lvl6pPr marL="2743200" lvl="5" indent="-317500" algn="ctr" rtl="0">
              <a:spcBef>
                <a:spcPts val="0"/>
              </a:spcBef>
              <a:spcAft>
                <a:spcPts val="0"/>
              </a:spcAft>
              <a:buSzPts val="1400"/>
              <a:buChar char="■"/>
              <a:defRPr/>
            </a:lvl6pPr>
            <a:lvl7pPr marL="3200400" lvl="6" indent="-317500" algn="ctr" rtl="0">
              <a:spcBef>
                <a:spcPts val="0"/>
              </a:spcBef>
              <a:spcAft>
                <a:spcPts val="0"/>
              </a:spcAft>
              <a:buSzPts val="1400"/>
              <a:buChar char="●"/>
              <a:defRPr/>
            </a:lvl7pPr>
            <a:lvl8pPr marL="3657600" lvl="7" indent="-317500" algn="ctr" rtl="0">
              <a:spcBef>
                <a:spcPts val="0"/>
              </a:spcBef>
              <a:spcAft>
                <a:spcPts val="0"/>
              </a:spcAft>
              <a:buSzPts val="1400"/>
              <a:buChar char="○"/>
              <a:defRPr/>
            </a:lvl8pPr>
            <a:lvl9pPr marL="4114800" lvl="8" indent="-317500" algn="ctr" rtl="0">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rtl="0">
              <a:spcBef>
                <a:spcPts val="0"/>
              </a:spcBef>
              <a:spcAft>
                <a:spcPts val="0"/>
              </a:spcAft>
              <a:buSzPts val="1200"/>
              <a:buChar char="●"/>
              <a:defRPr sz="12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4200"/>
              <a:buNone/>
              <a:defRPr sz="42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rtl="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rtl="0">
              <a:lnSpc>
                <a:spcPct val="115000"/>
              </a:lnSpc>
              <a:spcBef>
                <a:spcPts val="0"/>
              </a:spcBef>
              <a:spcAft>
                <a:spcPts val="0"/>
              </a:spcAft>
              <a:buClr>
                <a:schemeClr val="dk2"/>
              </a:buClr>
              <a:buSzPts val="1800"/>
              <a:buChar char="●"/>
              <a:defRPr sz="1800">
                <a:solidFill>
                  <a:schemeClr val="dk2"/>
                </a:solidFill>
              </a:defRPr>
            </a:lvl1pPr>
            <a:lvl2pPr marL="914400" lvl="1" indent="-317500" rtl="0">
              <a:lnSpc>
                <a:spcPct val="115000"/>
              </a:lnSpc>
              <a:spcBef>
                <a:spcPts val="0"/>
              </a:spcBef>
              <a:spcAft>
                <a:spcPts val="0"/>
              </a:spcAft>
              <a:buClr>
                <a:schemeClr val="dk2"/>
              </a:buClr>
              <a:buSzPts val="1400"/>
              <a:buChar char="○"/>
              <a:defRPr>
                <a:solidFill>
                  <a:schemeClr val="dk2"/>
                </a:solidFill>
              </a:defRPr>
            </a:lvl2pPr>
            <a:lvl3pPr marL="1371600" lvl="2" indent="-317500" rtl="0">
              <a:lnSpc>
                <a:spcPct val="115000"/>
              </a:lnSpc>
              <a:spcBef>
                <a:spcPts val="0"/>
              </a:spcBef>
              <a:spcAft>
                <a:spcPts val="0"/>
              </a:spcAft>
              <a:buClr>
                <a:schemeClr val="dk2"/>
              </a:buClr>
              <a:buSzPts val="1400"/>
              <a:buChar char="■"/>
              <a:defRPr>
                <a:solidFill>
                  <a:schemeClr val="dk2"/>
                </a:solidFill>
              </a:defRPr>
            </a:lvl3pPr>
            <a:lvl4pPr marL="1828800" lvl="3" indent="-317500" rtl="0">
              <a:lnSpc>
                <a:spcPct val="115000"/>
              </a:lnSpc>
              <a:spcBef>
                <a:spcPts val="0"/>
              </a:spcBef>
              <a:spcAft>
                <a:spcPts val="0"/>
              </a:spcAft>
              <a:buClr>
                <a:schemeClr val="dk2"/>
              </a:buClr>
              <a:buSzPts val="1400"/>
              <a:buChar char="●"/>
              <a:defRPr>
                <a:solidFill>
                  <a:schemeClr val="dk2"/>
                </a:solidFill>
              </a:defRPr>
            </a:lvl4pPr>
            <a:lvl5pPr marL="2286000" lvl="4" indent="-317500" rtl="0">
              <a:lnSpc>
                <a:spcPct val="115000"/>
              </a:lnSpc>
              <a:spcBef>
                <a:spcPts val="0"/>
              </a:spcBef>
              <a:spcAft>
                <a:spcPts val="0"/>
              </a:spcAft>
              <a:buClr>
                <a:schemeClr val="dk2"/>
              </a:buClr>
              <a:buSzPts val="1400"/>
              <a:buChar char="○"/>
              <a:defRPr>
                <a:solidFill>
                  <a:schemeClr val="dk2"/>
                </a:solidFill>
              </a:defRPr>
            </a:lvl5pPr>
            <a:lvl6pPr marL="2743200" lvl="5" indent="-317500" rtl="0">
              <a:lnSpc>
                <a:spcPct val="115000"/>
              </a:lnSpc>
              <a:spcBef>
                <a:spcPts val="0"/>
              </a:spcBef>
              <a:spcAft>
                <a:spcPts val="0"/>
              </a:spcAft>
              <a:buClr>
                <a:schemeClr val="dk2"/>
              </a:buClr>
              <a:buSzPts val="1400"/>
              <a:buChar char="■"/>
              <a:defRPr>
                <a:solidFill>
                  <a:schemeClr val="dk2"/>
                </a:solidFill>
              </a:defRPr>
            </a:lvl6pPr>
            <a:lvl7pPr marL="3200400" lvl="6" indent="-317500" rtl="0">
              <a:lnSpc>
                <a:spcPct val="115000"/>
              </a:lnSpc>
              <a:spcBef>
                <a:spcPts val="0"/>
              </a:spcBef>
              <a:spcAft>
                <a:spcPts val="0"/>
              </a:spcAft>
              <a:buClr>
                <a:schemeClr val="dk2"/>
              </a:buClr>
              <a:buSzPts val="1400"/>
              <a:buChar char="●"/>
              <a:defRPr>
                <a:solidFill>
                  <a:schemeClr val="dk2"/>
                </a:solidFill>
              </a:defRPr>
            </a:lvl7pPr>
            <a:lvl8pPr marL="3657600" lvl="7" indent="-317500" rtl="0">
              <a:lnSpc>
                <a:spcPct val="115000"/>
              </a:lnSpc>
              <a:spcBef>
                <a:spcPts val="0"/>
              </a:spcBef>
              <a:spcAft>
                <a:spcPts val="0"/>
              </a:spcAft>
              <a:buClr>
                <a:schemeClr val="dk2"/>
              </a:buClr>
              <a:buSzPts val="1400"/>
              <a:buChar char="○"/>
              <a:defRPr>
                <a:solidFill>
                  <a:schemeClr val="dk2"/>
                </a:solidFill>
              </a:defRPr>
            </a:lvl8pPr>
            <a:lvl9pPr marL="4114800" lvl="8" indent="-317500" rtl="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rtl="0">
              <a:buNone/>
              <a:defRPr sz="1000">
                <a:solidFill>
                  <a:schemeClr val="dk2"/>
                </a:solidFill>
              </a:defRPr>
            </a:lvl1pPr>
            <a:lvl2pPr lvl="1" algn="r" rtl="0">
              <a:buNone/>
              <a:defRPr sz="1000">
                <a:solidFill>
                  <a:schemeClr val="dk2"/>
                </a:solidFill>
              </a:defRPr>
            </a:lvl2pPr>
            <a:lvl3pPr lvl="2" algn="r" rtl="0">
              <a:buNone/>
              <a:defRPr sz="1000">
                <a:solidFill>
                  <a:schemeClr val="dk2"/>
                </a:solidFill>
              </a:defRPr>
            </a:lvl3pPr>
            <a:lvl4pPr lvl="3" algn="r" rtl="0">
              <a:buNone/>
              <a:defRPr sz="1000">
                <a:solidFill>
                  <a:schemeClr val="dk2"/>
                </a:solidFill>
              </a:defRPr>
            </a:lvl4pPr>
            <a:lvl5pPr lvl="4" algn="r" rtl="0">
              <a:buNone/>
              <a:defRPr sz="1000">
                <a:solidFill>
                  <a:schemeClr val="dk2"/>
                </a:solidFill>
              </a:defRPr>
            </a:lvl5pPr>
            <a:lvl6pPr lvl="5" algn="r" rtl="0">
              <a:buNone/>
              <a:defRPr sz="1000">
                <a:solidFill>
                  <a:schemeClr val="dk2"/>
                </a:solidFill>
              </a:defRPr>
            </a:lvl6pPr>
            <a:lvl7pPr lvl="6" algn="r" rtl="0">
              <a:buNone/>
              <a:defRPr sz="1000">
                <a:solidFill>
                  <a:schemeClr val="dk2"/>
                </a:solidFill>
              </a:defRPr>
            </a:lvl7pPr>
            <a:lvl8pPr lvl="7" algn="r" rtl="0">
              <a:buNone/>
              <a:defRPr sz="1000">
                <a:solidFill>
                  <a:schemeClr val="dk2"/>
                </a:solidFill>
              </a:defRPr>
            </a:lvl8pPr>
            <a:lvl9pPr lvl="8" algn="r" rtl="0">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file:///\\132.162.27.100\HumanResources\Student%20Employment\Updated%20Form%20I-9%20pages1-2.pdf"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s://www.oberlin.edu/sites/default/files/content/office/human-resources/documents/new_tcp_mobileclock_guide.pdf"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image" Target="../media/image2.png"/><Relationship Id="rId4" Type="http://schemas.openxmlformats.org/officeDocument/2006/relationships/hyperlink" Target="https://205110.tcplusondemand.com/app/webclock/#/EmployeeLogOn/205110/1"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mailto:TimeEntryHelp@oberlin.edu"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hyperlink" Target="https://www.oberlin.edu/media/34731/download"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s://www.oberlin.edu/human-resources/student-employment" TargetMode="External"/><Relationship Id="rId2" Type="http://schemas.openxmlformats.org/officeDocument/2006/relationships/notesSlide" Target="../notesSlides/notesSlide19.xml"/><Relationship Id="rId1" Type="http://schemas.openxmlformats.org/officeDocument/2006/relationships/slideLayout" Target="../slideLayouts/slideLayout3.xml"/><Relationship Id="rId5" Type="http://schemas.openxmlformats.org/officeDocument/2006/relationships/image" Target="../media/image2.png"/><Relationship Id="rId4" Type="http://schemas.openxmlformats.org/officeDocument/2006/relationships/hyperlink" Target="mailto:student.employment@oberlin.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jobs.oberlin.edu/"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hyperlink" Target="https://avi-foodsystems.jobs.net/"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hyperlink" Target="https://jobs.oberlin.edu/"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hyperlink" Target="https://www.oberlin.edu/bcsl/programs/community-work"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2.png"/><Relationship Id="rId4" Type="http://schemas.openxmlformats.org/officeDocument/2006/relationships/hyperlink" Target="http://serve.oberlin.edu/"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www.oberlin.edu/human-resources/student-employment"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80192E"/>
        </a:solidFill>
        <a:effectLst/>
      </p:bgPr>
    </p:bg>
    <p:spTree>
      <p:nvGrpSpPr>
        <p:cNvPr id="1" name="Shape 63"/>
        <p:cNvGrpSpPr/>
        <p:nvPr/>
      </p:nvGrpSpPr>
      <p:grpSpPr>
        <a:xfrm>
          <a:off x="0" y="0"/>
          <a:ext cx="0" cy="0"/>
          <a:chOff x="0" y="0"/>
          <a:chExt cx="0" cy="0"/>
        </a:xfrm>
      </p:grpSpPr>
      <p:sp>
        <p:nvSpPr>
          <p:cNvPr id="64" name="Google Shape;64;p14"/>
          <p:cNvSpPr txBox="1">
            <a:spLocks noGrp="1"/>
          </p:cNvSpPr>
          <p:nvPr>
            <p:ph type="ctrTitle"/>
          </p:nvPr>
        </p:nvSpPr>
        <p:spPr>
          <a:xfrm>
            <a:off x="311708" y="32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b="1" dirty="0">
                <a:solidFill>
                  <a:schemeClr val="lt1"/>
                </a:solidFill>
                <a:latin typeface="Georgia"/>
                <a:ea typeface="Georgia"/>
                <a:cs typeface="Georgia"/>
                <a:sym typeface="Georgia"/>
              </a:rPr>
              <a:t>Student Employment New Hire Information</a:t>
            </a:r>
            <a:endParaRPr b="1" dirty="0">
              <a:solidFill>
                <a:schemeClr val="lt1"/>
              </a:solidFill>
              <a:latin typeface="Georgia"/>
              <a:ea typeface="Georgia"/>
              <a:cs typeface="Georgia"/>
              <a:sym typeface="Georgia"/>
            </a:endParaRPr>
          </a:p>
        </p:txBody>
      </p:sp>
      <p:sp>
        <p:nvSpPr>
          <p:cNvPr id="65" name="Google Shape;65;p14"/>
          <p:cNvSpPr txBox="1">
            <a:spLocks noGrp="1"/>
          </p:cNvSpPr>
          <p:nvPr>
            <p:ph type="subTitle" idx="1"/>
          </p:nvPr>
        </p:nvSpPr>
        <p:spPr>
          <a:xfrm>
            <a:off x="311700" y="2414125"/>
            <a:ext cx="8520600" cy="792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sz="2100" b="1" dirty="0">
                <a:solidFill>
                  <a:srgbClr val="FFC72C"/>
                </a:solidFill>
                <a:latin typeface="Montserrat"/>
                <a:ea typeface="Montserrat"/>
                <a:cs typeface="Montserrat"/>
                <a:sym typeface="Montserrat"/>
              </a:rPr>
              <a:t>For first-time Oberlin College student workers</a:t>
            </a:r>
            <a:endParaRPr sz="2100" b="1" dirty="0">
              <a:solidFill>
                <a:srgbClr val="FFC72C"/>
              </a:solidFill>
              <a:latin typeface="Montserrat"/>
              <a:ea typeface="Montserrat"/>
              <a:cs typeface="Montserrat"/>
              <a:sym typeface="Montserrat"/>
            </a:endParaRPr>
          </a:p>
        </p:txBody>
      </p:sp>
      <p:pic>
        <p:nvPicPr>
          <p:cNvPr id="66" name="Google Shape;66;p14" descr="Oberlin College &amp; Conservatory&#10;" title="Logo"/>
          <p:cNvPicPr preferRelativeResize="0"/>
          <p:nvPr/>
        </p:nvPicPr>
        <p:blipFill>
          <a:blip r:embed="rId3">
            <a:alphaModFix/>
          </a:blip>
          <a:stretch>
            <a:fillRect/>
          </a:stretch>
        </p:blipFill>
        <p:spPr>
          <a:xfrm>
            <a:off x="3577623" y="3955325"/>
            <a:ext cx="1988748" cy="8352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Required New Hire Documentation Process cont’d</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u="sng" dirty="0">
                <a:solidFill>
                  <a:schemeClr val="dk1"/>
                </a:solidFill>
                <a:ea typeface="Montserrat Medium"/>
                <a:cs typeface="Montserrat Medium"/>
                <a:sym typeface="Montserrat Medium"/>
              </a:rPr>
              <a:t>Federal I-9 supporting documents</a:t>
            </a:r>
          </a:p>
          <a:p>
            <a:pPr marL="742950" lvl="1" indent="-285750">
              <a:lnSpc>
                <a:spcPct val="100000"/>
              </a:lnSpc>
              <a:spcAft>
                <a:spcPts val="1200"/>
              </a:spcAft>
            </a:pPr>
            <a:r>
              <a:rPr lang="en-US" dirty="0">
                <a:solidFill>
                  <a:schemeClr val="dk1"/>
                </a:solidFill>
                <a:ea typeface="Montserrat Medium"/>
                <a:cs typeface="Montserrat Medium"/>
                <a:sym typeface="Montserrat Medium"/>
              </a:rPr>
              <a:t>List of Acceptable Documents on page </a:t>
            </a:r>
            <a:r>
              <a:rPr lang="en-US" dirty="0" smtClean="0">
                <a:solidFill>
                  <a:schemeClr val="dk1"/>
                </a:solidFill>
                <a:ea typeface="Montserrat Medium"/>
                <a:cs typeface="Montserrat Medium"/>
                <a:sym typeface="Montserrat Medium"/>
              </a:rPr>
              <a:t>2 </a:t>
            </a:r>
            <a:r>
              <a:rPr lang="en-US" dirty="0">
                <a:solidFill>
                  <a:schemeClr val="dk1"/>
                </a:solidFill>
                <a:ea typeface="Montserrat Medium"/>
                <a:cs typeface="Montserrat Medium"/>
                <a:sym typeface="Montserrat Medium"/>
              </a:rPr>
              <a:t>of the </a:t>
            </a:r>
            <a:r>
              <a:rPr lang="en-US" dirty="0">
                <a:solidFill>
                  <a:schemeClr val="dk1"/>
                </a:solidFill>
                <a:ea typeface="Montserrat Medium"/>
                <a:cs typeface="Montserrat Medium"/>
                <a:sym typeface="Montserrat Medium"/>
                <a:hlinkClick r:id="rId3" action="ppaction://hlinkfile"/>
              </a:rPr>
              <a:t>I-9 form</a:t>
            </a:r>
            <a:endParaRPr lang="en-US" dirty="0">
              <a:solidFill>
                <a:schemeClr val="dk1"/>
              </a:solidFill>
              <a:ea typeface="Montserrat Medium"/>
              <a:cs typeface="Montserrat Medium"/>
              <a:sym typeface="Montserrat Medium"/>
            </a:endParaRPr>
          </a:p>
          <a:p>
            <a:pPr marL="1200150" lvl="2" indent="-285750">
              <a:lnSpc>
                <a:spcPct val="100000"/>
              </a:lnSpc>
              <a:spcAft>
                <a:spcPts val="1200"/>
              </a:spcAft>
            </a:pPr>
            <a:r>
              <a:rPr lang="en-US" dirty="0">
                <a:solidFill>
                  <a:schemeClr val="dk1"/>
                </a:solidFill>
                <a:ea typeface="Montserrat Medium"/>
                <a:cs typeface="Montserrat Medium"/>
                <a:sym typeface="Montserrat Medium"/>
              </a:rPr>
              <a:t>Students hired must submit either a document from </a:t>
            </a:r>
            <a:r>
              <a:rPr lang="en-US" b="1" dirty="0">
                <a:solidFill>
                  <a:schemeClr val="dk1"/>
                </a:solidFill>
                <a:ea typeface="Montserrat Medium"/>
                <a:cs typeface="Montserrat Medium"/>
                <a:sym typeface="Montserrat Medium"/>
              </a:rPr>
              <a:t>List A </a:t>
            </a:r>
            <a:r>
              <a:rPr lang="en-US" b="1" dirty="0" smtClean="0">
                <a:solidFill>
                  <a:schemeClr val="dk1"/>
                </a:solidFill>
                <a:ea typeface="Montserrat Medium"/>
                <a:cs typeface="Montserrat Medium"/>
                <a:sym typeface="Montserrat Medium"/>
              </a:rPr>
              <a:t>or </a:t>
            </a:r>
            <a:r>
              <a:rPr lang="en-US" dirty="0">
                <a:solidFill>
                  <a:schemeClr val="dk1"/>
                </a:solidFill>
                <a:ea typeface="Montserrat Medium"/>
                <a:cs typeface="Montserrat Medium"/>
                <a:sym typeface="Montserrat Medium"/>
              </a:rPr>
              <a:t>a</a:t>
            </a:r>
            <a:r>
              <a:rPr lang="en-US" dirty="0" smtClean="0">
                <a:solidFill>
                  <a:schemeClr val="dk1"/>
                </a:solidFill>
                <a:ea typeface="Montserrat Medium"/>
                <a:cs typeface="Montserrat Medium"/>
                <a:sym typeface="Montserrat Medium"/>
              </a:rPr>
              <a:t> </a:t>
            </a:r>
            <a:r>
              <a:rPr lang="en-US" dirty="0">
                <a:solidFill>
                  <a:schemeClr val="dk1"/>
                </a:solidFill>
                <a:ea typeface="Montserrat Medium"/>
                <a:cs typeface="Montserrat Medium"/>
                <a:sym typeface="Montserrat Medium"/>
              </a:rPr>
              <a:t>combination of </a:t>
            </a:r>
            <a:r>
              <a:rPr lang="en-US" b="1" dirty="0">
                <a:solidFill>
                  <a:schemeClr val="dk1"/>
                </a:solidFill>
                <a:ea typeface="Montserrat Medium"/>
                <a:cs typeface="Montserrat Medium"/>
                <a:sym typeface="Montserrat Medium"/>
              </a:rPr>
              <a:t>one document from List B AND one document from List C</a:t>
            </a: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r>
              <a:rPr lang="en-US" dirty="0">
                <a:solidFill>
                  <a:schemeClr val="dk1"/>
                </a:solidFill>
                <a:ea typeface="Montserrat Medium"/>
                <a:cs typeface="Montserrat Medium"/>
                <a:sym typeface="Montserrat Medium"/>
              </a:rPr>
              <a:t>Required by U.S. Department of Homeland Security to establish identity and employment authorization</a:t>
            </a:r>
          </a:p>
          <a:p>
            <a:pPr marL="742950" lvl="1" indent="-285750">
              <a:lnSpc>
                <a:spcPct val="100000"/>
              </a:lnSpc>
              <a:spcAft>
                <a:spcPts val="1200"/>
              </a:spcAft>
            </a:pPr>
            <a:r>
              <a:rPr lang="en-US" dirty="0">
                <a:solidFill>
                  <a:schemeClr val="dk1"/>
                </a:solidFill>
                <a:ea typeface="Montserrat Medium"/>
                <a:cs typeface="Montserrat Medium"/>
                <a:sym typeface="Montserrat Medium"/>
              </a:rPr>
              <a:t>Federal law requires the actual, unexpired documents to be submitted </a:t>
            </a:r>
            <a:r>
              <a:rPr lang="en-US" b="1" dirty="0">
                <a:solidFill>
                  <a:schemeClr val="dk1"/>
                </a:solidFill>
                <a:ea typeface="Montserrat Medium"/>
                <a:cs typeface="Montserrat Medium"/>
                <a:sym typeface="Montserrat Medium"/>
              </a:rPr>
              <a:t>in person </a:t>
            </a:r>
            <a:r>
              <a:rPr lang="en-US" dirty="0">
                <a:solidFill>
                  <a:schemeClr val="dk1"/>
                </a:solidFill>
                <a:ea typeface="Montserrat Medium"/>
                <a:cs typeface="Montserrat Medium"/>
                <a:sym typeface="Montserrat Medium"/>
              </a:rPr>
              <a:t>by the student to the SEO for physical verification</a:t>
            </a:r>
          </a:p>
          <a:p>
            <a:pPr marL="1200150" lvl="2" indent="-285750">
              <a:lnSpc>
                <a:spcPct val="100000"/>
              </a:lnSpc>
              <a:spcAft>
                <a:spcPts val="1200"/>
              </a:spcAft>
            </a:pPr>
            <a:r>
              <a:rPr lang="en-US" dirty="0">
                <a:solidFill>
                  <a:schemeClr val="dk1"/>
                </a:solidFill>
                <a:ea typeface="Montserrat Medium"/>
                <a:cs typeface="Montserrat Medium"/>
                <a:sym typeface="Montserrat Medium"/>
              </a:rPr>
              <a:t>Copies (photocopies, digital, scanned, emailed, or notarized), photos, faxes, etc. </a:t>
            </a:r>
            <a:r>
              <a:rPr lang="en-US" b="1" u="sng" dirty="0">
                <a:solidFill>
                  <a:srgbClr val="FF0000"/>
                </a:solidFill>
                <a:ea typeface="Montserrat Medium"/>
                <a:cs typeface="Montserrat Medium"/>
                <a:sym typeface="Montserrat Medium"/>
              </a:rPr>
              <a:t>cannot</a:t>
            </a:r>
            <a:r>
              <a:rPr lang="en-US" dirty="0">
                <a:solidFill>
                  <a:schemeClr val="dk1"/>
                </a:solidFill>
                <a:ea typeface="Montserrat Medium"/>
                <a:cs typeface="Montserrat Medium"/>
                <a:sym typeface="Montserrat Medium"/>
              </a:rPr>
              <a:t> be accepted—</a:t>
            </a:r>
            <a:r>
              <a:rPr lang="en-US" b="1" dirty="0">
                <a:solidFill>
                  <a:schemeClr val="dk1"/>
                </a:solidFill>
                <a:ea typeface="Montserrat Medium"/>
                <a:cs typeface="Montserrat Medium"/>
                <a:sym typeface="Montserrat Medium"/>
              </a:rPr>
              <a:t>BRING your documents to campus with you!</a:t>
            </a:r>
          </a:p>
          <a:p>
            <a:pPr marL="1200150" lvl="2" indent="-285750">
              <a:lnSpc>
                <a:spcPct val="100000"/>
              </a:lnSpc>
              <a:spcAft>
                <a:spcPts val="1200"/>
              </a:spcAft>
            </a:pPr>
            <a:endParaRPr lang="en-US" dirty="0">
              <a:solidFill>
                <a:schemeClr val="dk1"/>
              </a:solidFill>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4">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27325462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Required New Hire Documentation Process cont’d</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u="sng" dirty="0">
                <a:solidFill>
                  <a:schemeClr val="dk1"/>
                </a:solidFill>
                <a:ea typeface="Montserrat Medium"/>
                <a:cs typeface="Montserrat Medium"/>
                <a:sym typeface="Montserrat Medium"/>
              </a:rPr>
              <a:t>Direct Deposit</a:t>
            </a:r>
          </a:p>
          <a:p>
            <a:pPr marL="742950" lvl="1" indent="-285750">
              <a:lnSpc>
                <a:spcPct val="100000"/>
              </a:lnSpc>
              <a:spcAft>
                <a:spcPts val="1200"/>
              </a:spcAft>
            </a:pPr>
            <a:r>
              <a:rPr lang="en-US" dirty="0">
                <a:solidFill>
                  <a:schemeClr val="dk1"/>
                </a:solidFill>
                <a:ea typeface="Montserrat Medium"/>
                <a:cs typeface="Montserrat Medium"/>
                <a:sym typeface="Montserrat Medium"/>
              </a:rPr>
              <a:t>Required as a condition of employment</a:t>
            </a:r>
          </a:p>
          <a:p>
            <a:pPr marL="742950" lvl="1" indent="-285750">
              <a:lnSpc>
                <a:spcPct val="100000"/>
              </a:lnSpc>
              <a:spcAft>
                <a:spcPts val="1200"/>
              </a:spcAft>
            </a:pPr>
            <a:r>
              <a:rPr lang="en-US" dirty="0">
                <a:solidFill>
                  <a:schemeClr val="dk1"/>
                </a:solidFill>
                <a:ea typeface="Montserrat Medium"/>
                <a:cs typeface="Montserrat Medium"/>
                <a:sym typeface="Montserrat Medium"/>
              </a:rPr>
              <a:t>Students need to enter their U.S. bank account information in the Direct Deposit Allocation option in </a:t>
            </a:r>
            <a:r>
              <a:rPr lang="en-US" dirty="0" err="1">
                <a:solidFill>
                  <a:schemeClr val="dk1"/>
                </a:solidFill>
                <a:ea typeface="Montserrat Medium"/>
                <a:cs typeface="Montserrat Medium"/>
                <a:sym typeface="Montserrat Medium"/>
              </a:rPr>
              <a:t>OberView</a:t>
            </a:r>
            <a:endParaRPr lang="en-US" dirty="0">
              <a:solidFill>
                <a:schemeClr val="dk1"/>
              </a:solidFill>
              <a:ea typeface="Montserrat Medium"/>
              <a:cs typeface="Montserrat Medium"/>
              <a:sym typeface="Montserrat Medium"/>
            </a:endParaRPr>
          </a:p>
          <a:p>
            <a:pPr marL="1200150" lvl="2" indent="-285750">
              <a:lnSpc>
                <a:spcPct val="100000"/>
              </a:lnSpc>
              <a:spcAft>
                <a:spcPts val="1200"/>
              </a:spcAft>
            </a:pPr>
            <a:r>
              <a:rPr lang="en-US" dirty="0">
                <a:solidFill>
                  <a:schemeClr val="dk1"/>
                </a:solidFill>
                <a:ea typeface="Montserrat Medium"/>
                <a:cs typeface="Montserrat Medium"/>
                <a:sym typeface="Montserrat Medium"/>
              </a:rPr>
              <a:t>Students without a U.S. bank account can open one at the College’s partner bank, Huntington, located in Oberlin near campus</a:t>
            </a: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3">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1156600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Required New Hire Documentation Process cont’d</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u="sng" dirty="0">
                <a:solidFill>
                  <a:schemeClr val="dk1"/>
                </a:solidFill>
                <a:ea typeface="Montserrat Medium"/>
                <a:cs typeface="Montserrat Medium"/>
                <a:sym typeface="Montserrat Medium"/>
              </a:rPr>
              <a:t>International (F-1 visa) Students without a Social Security Number</a:t>
            </a:r>
          </a:p>
          <a:p>
            <a:pPr marL="742950" lvl="1" indent="-285750">
              <a:lnSpc>
                <a:spcPct val="100000"/>
              </a:lnSpc>
              <a:spcAft>
                <a:spcPts val="1200"/>
              </a:spcAft>
            </a:pPr>
            <a:r>
              <a:rPr lang="en-US" dirty="0">
                <a:solidFill>
                  <a:schemeClr val="dk1"/>
                </a:solidFill>
                <a:ea typeface="Montserrat Medium"/>
                <a:cs typeface="Montserrat Medium"/>
                <a:sym typeface="Montserrat Medium"/>
              </a:rPr>
              <a:t>Leave </a:t>
            </a:r>
            <a:r>
              <a:rPr lang="en-US" dirty="0" err="1">
                <a:solidFill>
                  <a:schemeClr val="dk1"/>
                </a:solidFill>
                <a:ea typeface="Montserrat Medium"/>
                <a:cs typeface="Montserrat Medium"/>
                <a:sym typeface="Montserrat Medium"/>
              </a:rPr>
              <a:t>soc</a:t>
            </a:r>
            <a:r>
              <a:rPr lang="en-US" dirty="0">
                <a:solidFill>
                  <a:schemeClr val="dk1"/>
                </a:solidFill>
                <a:ea typeface="Montserrat Medium"/>
                <a:cs typeface="Montserrat Medium"/>
                <a:sym typeface="Montserrat Medium"/>
              </a:rPr>
              <a:t> sec number blank on new hire paperwork</a:t>
            </a:r>
          </a:p>
          <a:p>
            <a:pPr marL="742950" lvl="1" indent="-285750">
              <a:lnSpc>
                <a:spcPct val="100000"/>
              </a:lnSpc>
              <a:spcAft>
                <a:spcPts val="1200"/>
              </a:spcAft>
            </a:pPr>
            <a:r>
              <a:rPr lang="en-US" dirty="0">
                <a:solidFill>
                  <a:schemeClr val="dk1"/>
                </a:solidFill>
                <a:ea typeface="Montserrat Medium"/>
                <a:cs typeface="Montserrat Medium"/>
                <a:sym typeface="Montserrat Medium"/>
              </a:rPr>
              <a:t>Need to contact the International Student and Scholar Services Office for assistance in applying for a Social Security Card for payroll and tax purposes</a:t>
            </a:r>
          </a:p>
          <a:p>
            <a:pPr marL="1200150" lvl="2" indent="-285750">
              <a:lnSpc>
                <a:spcPct val="100000"/>
              </a:lnSpc>
              <a:spcAft>
                <a:spcPts val="1200"/>
              </a:spcAft>
            </a:pPr>
            <a:r>
              <a:rPr lang="en-US" dirty="0">
                <a:solidFill>
                  <a:schemeClr val="dk1"/>
                </a:solidFill>
                <a:ea typeface="Montserrat Medium"/>
                <a:cs typeface="Montserrat Medium"/>
                <a:sym typeface="Montserrat Medium"/>
              </a:rPr>
              <a:t>Once F-1 visa students receive </a:t>
            </a:r>
            <a:r>
              <a:rPr lang="en-US" dirty="0" err="1">
                <a:solidFill>
                  <a:schemeClr val="dk1"/>
                </a:solidFill>
                <a:ea typeface="Montserrat Medium"/>
                <a:cs typeface="Montserrat Medium"/>
                <a:sym typeface="Montserrat Medium"/>
              </a:rPr>
              <a:t>soc</a:t>
            </a:r>
            <a:r>
              <a:rPr lang="en-US" dirty="0">
                <a:solidFill>
                  <a:schemeClr val="dk1"/>
                </a:solidFill>
                <a:ea typeface="Montserrat Medium"/>
                <a:cs typeface="Montserrat Medium"/>
                <a:sym typeface="Montserrat Medium"/>
              </a:rPr>
              <a:t> sec card, submit the card to SEO either in person or via the new hire paperwork portal on the SEO website</a:t>
            </a:r>
          </a:p>
          <a:p>
            <a:pPr marL="742950" lvl="1" indent="-285750">
              <a:lnSpc>
                <a:spcPct val="100000"/>
              </a:lnSpc>
              <a:spcAft>
                <a:spcPts val="1200"/>
              </a:spcAft>
            </a:pPr>
            <a:r>
              <a:rPr lang="en-US" dirty="0">
                <a:solidFill>
                  <a:schemeClr val="dk1"/>
                </a:solidFill>
                <a:ea typeface="Montserrat Medium"/>
                <a:cs typeface="Montserrat Medium"/>
                <a:sym typeface="Montserrat Medium"/>
              </a:rPr>
              <a:t>F-1 visa students can begin working before they have applied for or received their </a:t>
            </a:r>
            <a:r>
              <a:rPr lang="en-US" dirty="0" err="1">
                <a:solidFill>
                  <a:schemeClr val="dk1"/>
                </a:solidFill>
                <a:ea typeface="Montserrat Medium"/>
                <a:cs typeface="Montserrat Medium"/>
                <a:sym typeface="Montserrat Medium"/>
              </a:rPr>
              <a:t>soc</a:t>
            </a:r>
            <a:r>
              <a:rPr lang="en-US" dirty="0">
                <a:solidFill>
                  <a:schemeClr val="dk1"/>
                </a:solidFill>
                <a:ea typeface="Montserrat Medium"/>
                <a:cs typeface="Montserrat Medium"/>
                <a:sym typeface="Montserrat Medium"/>
              </a:rPr>
              <a:t> sec card provided all other legally required new hire documentation has been submitted</a:t>
            </a: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b="1" u="sng"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3">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39278918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err="1">
                <a:solidFill>
                  <a:srgbClr val="80192E"/>
                </a:solidFill>
                <a:latin typeface="Georgia"/>
                <a:ea typeface="Georgia"/>
                <a:cs typeface="Georgia"/>
                <a:sym typeface="Georgia"/>
              </a:rPr>
              <a:t>TimeClock</a:t>
            </a:r>
            <a:r>
              <a:rPr lang="en-US" b="1" u="sng" dirty="0">
                <a:solidFill>
                  <a:srgbClr val="80192E"/>
                </a:solidFill>
                <a:latin typeface="Georgia"/>
                <a:ea typeface="Georgia"/>
                <a:cs typeface="Georgia"/>
                <a:sym typeface="Georgia"/>
              </a:rPr>
              <a:t> Plus (TCP)</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dirty="0">
                <a:solidFill>
                  <a:schemeClr val="dk1"/>
                </a:solidFill>
                <a:ea typeface="Montserrat Medium"/>
                <a:cs typeface="Montserrat Medium"/>
                <a:sym typeface="Montserrat Medium"/>
              </a:rPr>
              <a:t>TCP is Oberlin College’s official live timekeeping system of record</a:t>
            </a:r>
          </a:p>
          <a:p>
            <a:pPr marL="285750" indent="-285750">
              <a:lnSpc>
                <a:spcPct val="100000"/>
              </a:lnSpc>
              <a:spcAft>
                <a:spcPts val="1200"/>
              </a:spcAft>
            </a:pPr>
            <a:r>
              <a:rPr lang="en-US" b="1" dirty="0">
                <a:solidFill>
                  <a:schemeClr val="dk1"/>
                </a:solidFill>
                <a:ea typeface="Montserrat Medium"/>
                <a:cs typeface="Montserrat Medium"/>
                <a:sym typeface="Montserrat Medium"/>
              </a:rPr>
              <a:t>Options for use are mobile app or web clock</a:t>
            </a:r>
          </a:p>
          <a:p>
            <a:pPr marL="742950" lvl="1" indent="-285750">
              <a:lnSpc>
                <a:spcPct val="100000"/>
              </a:lnSpc>
              <a:spcAft>
                <a:spcPts val="1200"/>
              </a:spcAft>
            </a:pPr>
            <a:r>
              <a:rPr lang="en-US" u="sng" dirty="0">
                <a:hlinkClick r:id="rId3"/>
              </a:rPr>
              <a:t>Mobile app set-up guide</a:t>
            </a:r>
            <a:endParaRPr lang="en-US" dirty="0"/>
          </a:p>
          <a:p>
            <a:pPr marL="742950" lvl="1" indent="-285750">
              <a:lnSpc>
                <a:spcPct val="100000"/>
              </a:lnSpc>
              <a:spcAft>
                <a:spcPts val="1200"/>
              </a:spcAft>
            </a:pPr>
            <a:r>
              <a:rPr lang="en-US" u="sng" dirty="0">
                <a:hlinkClick r:id="rId4"/>
              </a:rPr>
              <a:t>Web clock</a:t>
            </a:r>
            <a:endParaRPr lang="en-US" b="1" dirty="0">
              <a:solidFill>
                <a:schemeClr val="dk1"/>
              </a:solidFill>
              <a:ea typeface="Montserrat Medium"/>
              <a:cs typeface="Montserrat Medium"/>
              <a:sym typeface="Montserrat Medium"/>
            </a:endParaRPr>
          </a:p>
          <a:p>
            <a:pPr marL="285750" indent="-285750">
              <a:lnSpc>
                <a:spcPct val="100000"/>
              </a:lnSpc>
              <a:spcAft>
                <a:spcPts val="1200"/>
              </a:spcAft>
            </a:pPr>
            <a:r>
              <a:rPr lang="en-US" b="1" dirty="0">
                <a:solidFill>
                  <a:schemeClr val="dk1"/>
                </a:solidFill>
                <a:ea typeface="Montserrat Medium"/>
                <a:cs typeface="Montserrat Medium"/>
                <a:sym typeface="Montserrat Medium"/>
              </a:rPr>
              <a:t>Badge/ID number is T# without the T and leading 0, PIN is the last four digits of </a:t>
            </a:r>
            <a:r>
              <a:rPr lang="en-US" b="1" dirty="0" err="1">
                <a:solidFill>
                  <a:schemeClr val="dk1"/>
                </a:solidFill>
                <a:ea typeface="Montserrat Medium"/>
                <a:cs typeface="Montserrat Medium"/>
                <a:sym typeface="Montserrat Medium"/>
              </a:rPr>
              <a:t>soc</a:t>
            </a:r>
            <a:r>
              <a:rPr lang="en-US" b="1" dirty="0">
                <a:solidFill>
                  <a:schemeClr val="dk1"/>
                </a:solidFill>
                <a:ea typeface="Montserrat Medium"/>
                <a:cs typeface="Montserrat Medium"/>
                <a:sym typeface="Montserrat Medium"/>
              </a:rPr>
              <a:t> sec number</a:t>
            </a:r>
          </a:p>
          <a:p>
            <a:pPr marL="742950" lvl="1" indent="-285750">
              <a:lnSpc>
                <a:spcPct val="100000"/>
              </a:lnSpc>
              <a:spcAft>
                <a:spcPts val="1200"/>
              </a:spcAft>
            </a:pPr>
            <a:r>
              <a:rPr lang="en-US" dirty="0">
                <a:solidFill>
                  <a:schemeClr val="dk1"/>
                </a:solidFill>
                <a:ea typeface="Montserrat Medium"/>
                <a:cs typeface="Montserrat Medium"/>
                <a:sym typeface="Montserrat Medium"/>
              </a:rPr>
              <a:t>International (F-1 visa) students without a </a:t>
            </a:r>
            <a:r>
              <a:rPr lang="en-US" dirty="0" err="1">
                <a:solidFill>
                  <a:schemeClr val="dk1"/>
                </a:solidFill>
                <a:ea typeface="Montserrat Medium"/>
                <a:cs typeface="Montserrat Medium"/>
                <a:sym typeface="Montserrat Medium"/>
              </a:rPr>
              <a:t>soc</a:t>
            </a:r>
            <a:r>
              <a:rPr lang="en-US" dirty="0">
                <a:solidFill>
                  <a:schemeClr val="dk1"/>
                </a:solidFill>
                <a:ea typeface="Montserrat Medium"/>
                <a:cs typeface="Montserrat Medium"/>
                <a:sym typeface="Montserrat Medium"/>
              </a:rPr>
              <a:t> sec number—PIN is 9999 until </a:t>
            </a:r>
            <a:r>
              <a:rPr lang="en-US" dirty="0" err="1">
                <a:solidFill>
                  <a:schemeClr val="dk1"/>
                </a:solidFill>
                <a:ea typeface="Montserrat Medium"/>
                <a:cs typeface="Montserrat Medium"/>
                <a:sym typeface="Montserrat Medium"/>
              </a:rPr>
              <a:t>soc</a:t>
            </a:r>
            <a:r>
              <a:rPr lang="en-US" dirty="0">
                <a:solidFill>
                  <a:schemeClr val="dk1"/>
                </a:solidFill>
                <a:ea typeface="Montserrat Medium"/>
                <a:cs typeface="Montserrat Medium"/>
                <a:sym typeface="Montserrat Medium"/>
              </a:rPr>
              <a:t> sec card is submitted to SEO to be updated in Banner</a:t>
            </a:r>
          </a:p>
          <a:p>
            <a:pPr marL="0" indent="0">
              <a:lnSpc>
                <a:spcPct val="100000"/>
              </a:lnSpc>
              <a:spcAft>
                <a:spcPts val="1200"/>
              </a:spcAft>
              <a:buNone/>
            </a:pPr>
            <a:endParaRPr lang="en-US" b="1" dirty="0">
              <a:solidFill>
                <a:schemeClr val="dk1"/>
              </a:solidFill>
              <a:ea typeface="Montserrat Medium"/>
              <a:cs typeface="Montserrat Medium"/>
              <a:sym typeface="Montserrat Medium"/>
            </a:endParaRPr>
          </a:p>
          <a:p>
            <a:pPr marL="285750"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b="1" u="sng"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5">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2486564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err="1">
                <a:solidFill>
                  <a:srgbClr val="80192E"/>
                </a:solidFill>
                <a:latin typeface="Georgia"/>
                <a:ea typeface="Georgia"/>
                <a:cs typeface="Georgia"/>
                <a:sym typeface="Georgia"/>
              </a:rPr>
              <a:t>TimeClock</a:t>
            </a:r>
            <a:r>
              <a:rPr lang="en-US" b="1" u="sng" dirty="0">
                <a:solidFill>
                  <a:srgbClr val="80192E"/>
                </a:solidFill>
                <a:latin typeface="Georgia"/>
                <a:ea typeface="Georgia"/>
                <a:cs typeface="Georgia"/>
                <a:sym typeface="Georgia"/>
              </a:rPr>
              <a:t> Plus (TCP) cont’d</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dirty="0">
                <a:solidFill>
                  <a:schemeClr val="dk1"/>
                </a:solidFill>
                <a:ea typeface="Montserrat Medium"/>
                <a:cs typeface="Montserrat Medium"/>
                <a:sym typeface="Montserrat Medium"/>
              </a:rPr>
              <a:t>Students must clock in and out of all shifts, unless instructed otherwise by supervisor</a:t>
            </a:r>
          </a:p>
          <a:p>
            <a:pPr marL="742950" lvl="1" indent="-285750">
              <a:lnSpc>
                <a:spcPct val="100000"/>
              </a:lnSpc>
              <a:spcAft>
                <a:spcPts val="1200"/>
              </a:spcAft>
            </a:pPr>
            <a:r>
              <a:rPr lang="en-US" dirty="0">
                <a:solidFill>
                  <a:schemeClr val="dk1"/>
                </a:solidFill>
                <a:ea typeface="Montserrat Medium"/>
                <a:cs typeface="Montserrat Medium"/>
                <a:sym typeface="Montserrat Medium"/>
              </a:rPr>
              <a:t>Please contact your supervisor immediately if you forgot to clock in or out, or if your work hours in TCP need to be adjusted/corrected for any reason</a:t>
            </a:r>
          </a:p>
          <a:p>
            <a:pPr marL="285750" indent="-285750">
              <a:lnSpc>
                <a:spcPct val="100000"/>
              </a:lnSpc>
              <a:spcAft>
                <a:spcPts val="1200"/>
              </a:spcAft>
            </a:pPr>
            <a:r>
              <a:rPr lang="en-US" b="1" dirty="0">
                <a:solidFill>
                  <a:schemeClr val="dk1"/>
                </a:solidFill>
                <a:ea typeface="Montserrat Medium"/>
                <a:cs typeface="Montserrat Medium"/>
                <a:sym typeface="Montserrat Medium"/>
              </a:rPr>
              <a:t>You must not begin work and will not be able to access TCP until all legally required new hire documentation has been submitted and your job has been set up by SEO</a:t>
            </a:r>
          </a:p>
          <a:p>
            <a:pPr marL="742950" lvl="1" indent="-285750">
              <a:lnSpc>
                <a:spcPct val="100000"/>
              </a:lnSpc>
              <a:spcAft>
                <a:spcPts val="1200"/>
              </a:spcAft>
            </a:pPr>
            <a:r>
              <a:rPr lang="en-US" dirty="0">
                <a:solidFill>
                  <a:schemeClr val="dk1"/>
                </a:solidFill>
                <a:ea typeface="Montserrat Medium"/>
                <a:cs typeface="Montserrat Medium"/>
                <a:sym typeface="Montserrat Medium"/>
              </a:rPr>
              <a:t>Timeframe for job set-up processing is 2-5 business days from submission of all required documentation</a:t>
            </a:r>
          </a:p>
          <a:p>
            <a:pPr marL="285750"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b="1" u="sng"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3">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22538944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err="1">
                <a:solidFill>
                  <a:srgbClr val="80192E"/>
                </a:solidFill>
                <a:latin typeface="Georgia"/>
                <a:ea typeface="Georgia"/>
                <a:cs typeface="Georgia"/>
                <a:sym typeface="Georgia"/>
              </a:rPr>
              <a:t>TimeClock</a:t>
            </a:r>
            <a:r>
              <a:rPr lang="en-US" b="1" u="sng" dirty="0">
                <a:solidFill>
                  <a:srgbClr val="80192E"/>
                </a:solidFill>
                <a:latin typeface="Georgia"/>
                <a:ea typeface="Georgia"/>
                <a:cs typeface="Georgia"/>
                <a:sym typeface="Georgia"/>
              </a:rPr>
              <a:t> Plus (TCP) cont’d</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smtClean="0">
                <a:solidFill>
                  <a:schemeClr val="dk1"/>
                </a:solidFill>
                <a:ea typeface="Montserrat Medium"/>
                <a:cs typeface="Montserrat Medium"/>
                <a:sym typeface="Montserrat Medium"/>
              </a:rPr>
              <a:t>Contact </a:t>
            </a:r>
            <a:r>
              <a:rPr lang="en-US" u="sng" dirty="0">
                <a:hlinkClick r:id="rId3"/>
              </a:rPr>
              <a:t>TimeEntryHelp@oberlin.edu</a:t>
            </a:r>
            <a:r>
              <a:rPr lang="en-US" dirty="0"/>
              <a:t> if you have issues with TCP functionality</a:t>
            </a:r>
            <a:endParaRPr lang="en-US" b="1" dirty="0">
              <a:solidFill>
                <a:schemeClr val="dk1"/>
              </a:solidFill>
              <a:ea typeface="Montserrat Medium"/>
              <a:cs typeface="Montserrat Medium"/>
              <a:sym typeface="Montserrat Medium"/>
            </a:endParaRPr>
          </a:p>
          <a:p>
            <a:pPr marL="285750"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b="1" u="sng"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4">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39746253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Payment</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lnSpcReduction="10000"/>
          </a:bodyPr>
          <a:lstStyle/>
          <a:p>
            <a:pPr marL="285750" indent="-285750">
              <a:lnSpc>
                <a:spcPct val="100000"/>
              </a:lnSpc>
              <a:spcAft>
                <a:spcPts val="1200"/>
              </a:spcAft>
            </a:pPr>
            <a:r>
              <a:rPr lang="en-US" b="1" dirty="0">
                <a:solidFill>
                  <a:schemeClr val="dk1"/>
                </a:solidFill>
                <a:ea typeface="Montserrat Medium"/>
                <a:cs typeface="Montserrat Medium"/>
                <a:sym typeface="Montserrat Medium"/>
              </a:rPr>
              <a:t>Student employment pay periods run for two weeks (Monday-Sunday)</a:t>
            </a:r>
          </a:p>
          <a:p>
            <a:pPr marL="285750" indent="-285750">
              <a:lnSpc>
                <a:spcPct val="100000"/>
              </a:lnSpc>
              <a:spcAft>
                <a:spcPts val="1200"/>
              </a:spcAft>
            </a:pPr>
            <a:r>
              <a:rPr lang="en-US" b="1" dirty="0">
                <a:solidFill>
                  <a:schemeClr val="dk1"/>
                </a:solidFill>
                <a:ea typeface="Montserrat Medium"/>
                <a:cs typeface="Montserrat Medium"/>
                <a:sym typeface="Montserrat Medium"/>
              </a:rPr>
              <a:t>Payday is every other Friday and will be directly deposited into your bank account</a:t>
            </a:r>
          </a:p>
          <a:p>
            <a:pPr marL="742950" lvl="1" indent="-285750">
              <a:lnSpc>
                <a:spcPct val="100000"/>
              </a:lnSpc>
              <a:spcAft>
                <a:spcPts val="1200"/>
              </a:spcAft>
            </a:pPr>
            <a:r>
              <a:rPr lang="en-US" dirty="0">
                <a:solidFill>
                  <a:schemeClr val="dk1"/>
                </a:solidFill>
                <a:ea typeface="Montserrat Medium"/>
                <a:cs typeface="Montserrat Medium"/>
                <a:sym typeface="Montserrat Medium"/>
                <a:hlinkClick r:id="rId3"/>
              </a:rPr>
              <a:t>Student Payroll Schedule</a:t>
            </a:r>
            <a:endParaRPr lang="en-US" dirty="0">
              <a:solidFill>
                <a:schemeClr val="dk1"/>
              </a:solidFill>
              <a:ea typeface="Montserrat Medium"/>
              <a:cs typeface="Montserrat Medium"/>
              <a:sym typeface="Montserrat Medium"/>
            </a:endParaRPr>
          </a:p>
          <a:p>
            <a:pPr marL="285750" indent="-285750">
              <a:lnSpc>
                <a:spcPct val="100000"/>
              </a:lnSpc>
              <a:spcAft>
                <a:spcPts val="1200"/>
              </a:spcAft>
            </a:pPr>
            <a:r>
              <a:rPr lang="en-US" b="1" dirty="0">
                <a:solidFill>
                  <a:schemeClr val="dk1"/>
                </a:solidFill>
                <a:ea typeface="Montserrat Medium"/>
                <a:cs typeface="Montserrat Medium"/>
                <a:sym typeface="Montserrat Medium"/>
              </a:rPr>
              <a:t>Pay is based on recorded shifts in TCP prior to payroll deadline</a:t>
            </a:r>
          </a:p>
          <a:p>
            <a:pPr marL="742950" lvl="1" indent="-285750">
              <a:lnSpc>
                <a:spcPct val="100000"/>
              </a:lnSpc>
              <a:spcAft>
                <a:spcPts val="1200"/>
              </a:spcAft>
            </a:pPr>
            <a:r>
              <a:rPr lang="en-US" dirty="0">
                <a:solidFill>
                  <a:schemeClr val="dk1"/>
                </a:solidFill>
                <a:ea typeface="Montserrat Medium"/>
                <a:cs typeface="Montserrat Medium"/>
                <a:sym typeface="Montserrat Medium"/>
              </a:rPr>
              <a:t>Exceptions that will not be processed by payroll</a:t>
            </a:r>
          </a:p>
          <a:p>
            <a:pPr marL="1200150" lvl="2" indent="-285750">
              <a:lnSpc>
                <a:spcPct val="100000"/>
              </a:lnSpc>
              <a:spcAft>
                <a:spcPts val="1200"/>
              </a:spcAft>
            </a:pPr>
            <a:r>
              <a:rPr lang="en-US" dirty="0">
                <a:solidFill>
                  <a:schemeClr val="dk1"/>
                </a:solidFill>
                <a:ea typeface="Montserrat Medium"/>
                <a:cs typeface="Montserrat Medium"/>
                <a:sym typeface="Montserrat Medium"/>
              </a:rPr>
              <a:t>Two jobs clocked in at once</a:t>
            </a:r>
          </a:p>
          <a:p>
            <a:pPr marL="1200150" lvl="2" indent="-285750">
              <a:lnSpc>
                <a:spcPct val="100000"/>
              </a:lnSpc>
              <a:spcAft>
                <a:spcPts val="1200"/>
              </a:spcAft>
            </a:pPr>
            <a:r>
              <a:rPr lang="en-US" dirty="0">
                <a:solidFill>
                  <a:schemeClr val="dk1"/>
                </a:solidFill>
                <a:ea typeface="Montserrat Medium"/>
                <a:cs typeface="Montserrat Medium"/>
                <a:sym typeface="Montserrat Medium"/>
              </a:rPr>
              <a:t>Extended shifts (10+ hours) not approved by supervisor in TCP</a:t>
            </a:r>
          </a:p>
          <a:p>
            <a:pPr marL="1200150" lvl="2" indent="-285750">
              <a:lnSpc>
                <a:spcPct val="100000"/>
              </a:lnSpc>
              <a:spcAft>
                <a:spcPts val="1200"/>
              </a:spcAft>
            </a:pPr>
            <a:r>
              <a:rPr lang="en-US" dirty="0">
                <a:solidFill>
                  <a:schemeClr val="dk1"/>
                </a:solidFill>
                <a:ea typeface="Montserrat Medium"/>
                <a:cs typeface="Montserrat Medium"/>
                <a:sym typeface="Montserrat Medium"/>
              </a:rPr>
              <a:t>Shifts with missed clock outs</a:t>
            </a:r>
          </a:p>
          <a:p>
            <a:pPr marL="285750"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b="1" u="sng"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4">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22624677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Payment cont’d</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dirty="0">
                <a:solidFill>
                  <a:schemeClr val="dk1"/>
                </a:solidFill>
                <a:ea typeface="Montserrat Medium"/>
                <a:cs typeface="Montserrat Medium"/>
                <a:sym typeface="Montserrat Medium"/>
              </a:rPr>
              <a:t>Pay stubs can be found in the Employee Dashboard option in </a:t>
            </a:r>
            <a:r>
              <a:rPr lang="en-US" b="1" dirty="0" err="1">
                <a:solidFill>
                  <a:schemeClr val="dk1"/>
                </a:solidFill>
                <a:ea typeface="Montserrat Medium"/>
                <a:cs typeface="Montserrat Medium"/>
                <a:sym typeface="Montserrat Medium"/>
              </a:rPr>
              <a:t>OberView</a:t>
            </a:r>
            <a:endParaRPr lang="en-US" b="1" dirty="0">
              <a:solidFill>
                <a:schemeClr val="dk1"/>
              </a:solidFill>
              <a:ea typeface="Montserrat Medium"/>
              <a:cs typeface="Montserrat Medium"/>
              <a:sym typeface="Montserrat Medium"/>
            </a:endParaRPr>
          </a:p>
          <a:p>
            <a:pPr marL="285750" indent="-285750">
              <a:lnSpc>
                <a:spcPct val="100000"/>
              </a:lnSpc>
              <a:spcAft>
                <a:spcPts val="1200"/>
              </a:spcAft>
            </a:pPr>
            <a:r>
              <a:rPr lang="en-US" b="1" dirty="0">
                <a:solidFill>
                  <a:schemeClr val="dk1"/>
                </a:solidFill>
                <a:ea typeface="Montserrat Medium"/>
                <a:cs typeface="Montserrat Medium"/>
                <a:sym typeface="Montserrat Medium"/>
              </a:rPr>
              <a:t>W-2’s are electronic and issued by January 31 of the following year and are available in the Employee Dashboard via </a:t>
            </a:r>
            <a:r>
              <a:rPr lang="en-US" b="1" dirty="0" err="1">
                <a:solidFill>
                  <a:schemeClr val="dk1"/>
                </a:solidFill>
                <a:ea typeface="Montserrat Medium"/>
                <a:cs typeface="Montserrat Medium"/>
                <a:sym typeface="Montserrat Medium"/>
              </a:rPr>
              <a:t>OberView</a:t>
            </a: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b="1" u="sng"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3">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27447994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Additional Policies</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dirty="0">
                <a:solidFill>
                  <a:schemeClr val="dk1"/>
                </a:solidFill>
                <a:ea typeface="Montserrat Medium"/>
                <a:cs typeface="Montserrat Medium"/>
                <a:sym typeface="Montserrat Medium"/>
              </a:rPr>
              <a:t>Students should not work more than 20-30 hours per week. You are a student first and studies show working more than 20 hours a week, while being a full-time student, has negative impacts on academics. Additionally, the college tracks hours worked and is obligated to report for Affordable Care Act and Internal Revenue Service tracking.</a:t>
            </a:r>
          </a:p>
          <a:p>
            <a:pPr marL="742950" lvl="1" indent="-285750">
              <a:lnSpc>
                <a:spcPct val="100000"/>
              </a:lnSpc>
              <a:spcAft>
                <a:spcPts val="1200"/>
              </a:spcAft>
            </a:pPr>
            <a:r>
              <a:rPr lang="en-US" dirty="0"/>
              <a:t>International (F-1 visa) students cannot work more than 20 hours per week per federal regulations-tracked by International Student and Scholar Services Office</a:t>
            </a:r>
            <a:endParaRPr lang="en-US" b="1" dirty="0">
              <a:solidFill>
                <a:schemeClr val="dk1"/>
              </a:solidFill>
              <a:ea typeface="Montserrat Medium"/>
              <a:cs typeface="Montserrat Medium"/>
              <a:sym typeface="Montserrat Medium"/>
            </a:endParaRPr>
          </a:p>
          <a:p>
            <a:pPr marL="285750" indent="-285750">
              <a:lnSpc>
                <a:spcPct val="100000"/>
              </a:lnSpc>
              <a:spcAft>
                <a:spcPts val="1200"/>
              </a:spcAft>
            </a:pPr>
            <a:r>
              <a:rPr lang="en-US" b="1" dirty="0">
                <a:solidFill>
                  <a:schemeClr val="dk1"/>
                </a:solidFill>
                <a:ea typeface="Montserrat Medium"/>
                <a:cs typeface="Montserrat Medium"/>
                <a:sym typeface="Montserrat Medium"/>
              </a:rPr>
              <a:t>Students must be in Ohio to work</a:t>
            </a:r>
          </a:p>
          <a:p>
            <a:pPr marL="742950" lvl="1" indent="-285750">
              <a:lnSpc>
                <a:spcPct val="100000"/>
              </a:lnSpc>
              <a:spcAft>
                <a:spcPts val="1200"/>
              </a:spcAft>
            </a:pPr>
            <a:r>
              <a:rPr lang="en-US" dirty="0"/>
              <a:t>Exceptions for short-term school breaks, vacations, holidays, etc.</a:t>
            </a:r>
          </a:p>
          <a:p>
            <a:pPr marL="457200" lvl="1" indent="0">
              <a:lnSpc>
                <a:spcPct val="100000"/>
              </a:lnSpc>
              <a:spcAft>
                <a:spcPts val="1200"/>
              </a:spcAft>
              <a:buNone/>
            </a:pPr>
            <a:endParaRPr lang="en-US" b="1"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b="1" u="sng"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3">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5077551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Website and Contact Information</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dirty="0">
                <a:solidFill>
                  <a:schemeClr val="dk1"/>
                </a:solidFill>
                <a:ea typeface="Montserrat Medium"/>
                <a:cs typeface="Montserrat Medium"/>
                <a:sym typeface="Montserrat Medium"/>
              </a:rPr>
              <a:t>SEO website:  </a:t>
            </a:r>
            <a:r>
              <a:rPr lang="en-US" u="sng" dirty="0">
                <a:hlinkClick r:id="rId3"/>
              </a:rPr>
              <a:t>oberlin.edu/human-resources/student-employment</a:t>
            </a:r>
            <a:endParaRPr lang="en-US" u="sng" dirty="0"/>
          </a:p>
          <a:p>
            <a:pPr marL="285750" indent="-285750">
              <a:lnSpc>
                <a:spcPct val="100000"/>
              </a:lnSpc>
              <a:spcAft>
                <a:spcPts val="1200"/>
              </a:spcAft>
            </a:pPr>
            <a:r>
              <a:rPr lang="en-US" b="1" dirty="0">
                <a:solidFill>
                  <a:schemeClr val="dk1"/>
                </a:solidFill>
                <a:ea typeface="Montserrat Medium"/>
                <a:cs typeface="Montserrat Medium"/>
                <a:sym typeface="Montserrat Medium"/>
              </a:rPr>
              <a:t>SEO email:  </a:t>
            </a:r>
            <a:r>
              <a:rPr lang="en-US" u="sng" dirty="0">
                <a:hlinkClick r:id="rId4"/>
              </a:rPr>
              <a:t>student.employment@oberlin.edu</a:t>
            </a:r>
            <a:endParaRPr lang="en-US" u="sng" dirty="0"/>
          </a:p>
          <a:p>
            <a:pPr marL="285750" indent="-285750">
              <a:lnSpc>
                <a:spcPct val="100000"/>
              </a:lnSpc>
              <a:spcAft>
                <a:spcPts val="1200"/>
              </a:spcAft>
            </a:pPr>
            <a:r>
              <a:rPr lang="en-US" b="1" dirty="0"/>
              <a:t>Phone number:  440-775-8144</a:t>
            </a:r>
          </a:p>
          <a:p>
            <a:pPr marL="285750" indent="-285750">
              <a:lnSpc>
                <a:spcPct val="100000"/>
              </a:lnSpc>
              <a:spcAft>
                <a:spcPts val="1200"/>
              </a:spcAft>
            </a:pPr>
            <a:endParaRPr lang="en-US" b="1" dirty="0">
              <a:solidFill>
                <a:schemeClr val="dk1"/>
              </a:solidFill>
              <a:ea typeface="Montserrat Medium"/>
              <a:cs typeface="Montserrat Medium"/>
              <a:sym typeface="Montserrat Medium"/>
            </a:endParaRPr>
          </a:p>
          <a:p>
            <a:pPr marL="457200" lvl="1" indent="0">
              <a:lnSpc>
                <a:spcPct val="100000"/>
              </a:lnSpc>
              <a:spcAft>
                <a:spcPts val="1200"/>
              </a:spcAft>
              <a:buNone/>
            </a:pPr>
            <a:endParaRPr lang="en-US" b="1"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b="1" u="sng"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a:p>
            <a:pPr marL="742950" lvl="1" indent="-285750">
              <a:lnSpc>
                <a:spcPct val="100000"/>
              </a:lnSpc>
              <a:spcAft>
                <a:spcPts val="1200"/>
              </a:spcAft>
            </a:pPr>
            <a:endParaRPr lang="en-US" dirty="0">
              <a:solidFill>
                <a:schemeClr val="dk1"/>
              </a:solidFill>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5">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1271490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u="sng" dirty="0">
                <a:solidFill>
                  <a:srgbClr val="80192E"/>
                </a:solidFill>
                <a:latin typeface="Georgia"/>
                <a:ea typeface="Georgia"/>
                <a:cs typeface="Georgia"/>
                <a:sym typeface="Georgia"/>
              </a:rPr>
              <a:t>Introduction</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fontAlgn="base"/>
            <a:r>
              <a:rPr lang="en-US" b="1" dirty="0"/>
              <a:t>Welcome</a:t>
            </a:r>
          </a:p>
          <a:p>
            <a:pPr fontAlgn="base"/>
            <a:r>
              <a:rPr lang="en-US" b="1" dirty="0"/>
              <a:t>Student Employment Office (SEO) Location and Staff:</a:t>
            </a:r>
          </a:p>
          <a:p>
            <a:pPr lvl="1" fontAlgn="base"/>
            <a:r>
              <a:rPr lang="en-US" dirty="0"/>
              <a:t>Department of Human Resources, 173 W. Lorain St (Ronald Watts Service Building), second floor, Room 205</a:t>
            </a:r>
          </a:p>
          <a:p>
            <a:pPr lvl="1" fontAlgn="base"/>
            <a:r>
              <a:rPr lang="en-US" dirty="0"/>
              <a:t>Jose Garcia, Director of People Analytics and HRIS</a:t>
            </a:r>
          </a:p>
          <a:p>
            <a:pPr lvl="2" fontAlgn="base"/>
            <a:r>
              <a:rPr lang="en-US" dirty="0"/>
              <a:t>Connie Nagle, Student Employment Coordinator:</a:t>
            </a:r>
          </a:p>
          <a:p>
            <a:pPr fontAlgn="base"/>
            <a:r>
              <a:rPr lang="en-US" b="1" dirty="0"/>
              <a:t>Responsibility of SEO</a:t>
            </a:r>
            <a:endParaRPr lang="en-US" dirty="0"/>
          </a:p>
          <a:p>
            <a:pPr lvl="1" fontAlgn="base"/>
            <a:r>
              <a:rPr lang="en-US" dirty="0"/>
              <a:t>To ensure students are properly hired within federal and state regulations</a:t>
            </a:r>
          </a:p>
          <a:p>
            <a:pPr lvl="1" fontAlgn="base"/>
            <a:r>
              <a:rPr lang="en-US" dirty="0"/>
              <a:t>To enter jobs into Banner, the HR Information System of record</a:t>
            </a:r>
          </a:p>
          <a:p>
            <a:pPr lvl="1" fontAlgn="base"/>
            <a:r>
              <a:rPr lang="en-US" dirty="0"/>
              <a:t>To provide resources to students and employers to assist with student hiring</a:t>
            </a:r>
          </a:p>
          <a:p>
            <a:pPr marL="285750" indent="-285750">
              <a:lnSpc>
                <a:spcPct val="100000"/>
              </a:lnSpc>
              <a:spcAft>
                <a:spcPts val="1200"/>
              </a:spcAft>
            </a:pPr>
            <a:endParaRPr lang="en" sz="2000" dirty="0">
              <a:solidFill>
                <a:schemeClr val="dk1"/>
              </a:solidFill>
              <a:latin typeface="+mj-lt"/>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3">
            <a:alphaModFix/>
          </a:blip>
          <a:stretch>
            <a:fillRect/>
          </a:stretch>
        </p:blipFill>
        <p:spPr>
          <a:xfrm>
            <a:off x="409300" y="4703625"/>
            <a:ext cx="837174" cy="1897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Applying for Student Jobs</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fontScale="92500" lnSpcReduction="10000"/>
          </a:bodyPr>
          <a:lstStyle/>
          <a:p>
            <a:pPr marL="285750" indent="-285750">
              <a:lnSpc>
                <a:spcPct val="100000"/>
              </a:lnSpc>
              <a:spcAft>
                <a:spcPts val="1200"/>
              </a:spcAft>
            </a:pPr>
            <a:r>
              <a:rPr lang="en-US" sz="1900" b="1" dirty="0" smtClean="0">
                <a:solidFill>
                  <a:schemeClr val="dk1"/>
                </a:solidFill>
                <a:latin typeface="+mj-lt"/>
                <a:ea typeface="Montserrat Medium"/>
                <a:cs typeface="Montserrat Medium"/>
                <a:sym typeface="Montserrat Medium"/>
                <a:hlinkClick r:id="rId3"/>
              </a:rPr>
              <a:t>jobs.oberlin.edu</a:t>
            </a:r>
            <a:r>
              <a:rPr lang="en-US" sz="1900" dirty="0" smtClean="0">
                <a:solidFill>
                  <a:schemeClr val="dk1"/>
                </a:solidFill>
                <a:latin typeface="+mj-lt"/>
                <a:ea typeface="Montserrat Medium"/>
                <a:cs typeface="Montserrat Medium"/>
                <a:sym typeface="Montserrat Medium"/>
              </a:rPr>
              <a:t>-</a:t>
            </a:r>
            <a:r>
              <a:rPr lang="en-US" sz="1900" dirty="0">
                <a:solidFill>
                  <a:schemeClr val="dk1"/>
                </a:solidFill>
                <a:latin typeface="+mj-lt"/>
                <a:ea typeface="Montserrat Medium"/>
                <a:cs typeface="Montserrat Medium"/>
                <a:sym typeface="Montserrat Medium"/>
              </a:rPr>
              <a:t>-</a:t>
            </a:r>
            <a:r>
              <a:rPr lang="en-US" sz="1900" b="1" dirty="0">
                <a:solidFill>
                  <a:schemeClr val="dk1"/>
                </a:solidFill>
                <a:latin typeface="+mj-lt"/>
                <a:ea typeface="Montserrat Medium"/>
                <a:cs typeface="Montserrat Medium"/>
                <a:sym typeface="Montserrat Medium"/>
              </a:rPr>
              <a:t>official Oberlin College job posting and applicant site</a:t>
            </a:r>
          </a:p>
          <a:p>
            <a:pPr marL="742950" lvl="1" indent="-285750">
              <a:lnSpc>
                <a:spcPct val="100000"/>
              </a:lnSpc>
              <a:spcAft>
                <a:spcPts val="1200"/>
              </a:spcAft>
            </a:pPr>
            <a:r>
              <a:rPr lang="en-US" sz="1500" dirty="0">
                <a:solidFill>
                  <a:schemeClr val="dk1"/>
                </a:solidFill>
                <a:latin typeface="+mj-lt"/>
                <a:ea typeface="Montserrat Medium"/>
                <a:cs typeface="Montserrat Medium"/>
                <a:sym typeface="Montserrat Medium"/>
              </a:rPr>
              <a:t>Search “Student Workers”</a:t>
            </a:r>
          </a:p>
          <a:p>
            <a:pPr marL="742950" lvl="1" indent="-285750">
              <a:lnSpc>
                <a:spcPct val="100000"/>
              </a:lnSpc>
              <a:spcAft>
                <a:spcPts val="1200"/>
              </a:spcAft>
            </a:pPr>
            <a:r>
              <a:rPr lang="en-US" sz="1500" dirty="0">
                <a:solidFill>
                  <a:schemeClr val="dk1"/>
                </a:solidFill>
                <a:latin typeface="+mj-lt"/>
                <a:ea typeface="Montserrat Medium"/>
                <a:cs typeface="Montserrat Medium"/>
                <a:sym typeface="Montserrat Medium"/>
              </a:rPr>
              <a:t>To apply, create an account using a password of your choosing</a:t>
            </a:r>
          </a:p>
          <a:p>
            <a:pPr marL="285750" indent="-285750">
              <a:lnSpc>
                <a:spcPct val="100000"/>
              </a:lnSpc>
              <a:spcAft>
                <a:spcPts val="1200"/>
              </a:spcAft>
            </a:pPr>
            <a:r>
              <a:rPr lang="en-US" sz="1900" b="1" dirty="0">
                <a:solidFill>
                  <a:schemeClr val="dk1"/>
                </a:solidFill>
                <a:latin typeface="+mj-lt"/>
                <a:ea typeface="Montserrat Medium"/>
                <a:cs typeface="Montserrat Medium"/>
                <a:sym typeface="Montserrat Medium"/>
              </a:rPr>
              <a:t>Job postings, interviewing, and hiring and done by the individual departments</a:t>
            </a:r>
          </a:p>
          <a:p>
            <a:pPr marL="742950" lvl="1" indent="-285750">
              <a:lnSpc>
                <a:spcPct val="100000"/>
              </a:lnSpc>
              <a:spcAft>
                <a:spcPts val="1200"/>
              </a:spcAft>
            </a:pPr>
            <a:r>
              <a:rPr lang="en-US" sz="1500" dirty="0">
                <a:solidFill>
                  <a:schemeClr val="dk1"/>
                </a:solidFill>
                <a:latin typeface="+mj-lt"/>
                <a:ea typeface="Montserrat Medium"/>
                <a:cs typeface="Montserrat Medium"/>
                <a:sym typeface="Montserrat Medium"/>
              </a:rPr>
              <a:t>Employment is not guaranteed for any student</a:t>
            </a:r>
          </a:p>
          <a:p>
            <a:pPr marL="1200150" lvl="2" indent="-285750">
              <a:lnSpc>
                <a:spcPct val="100000"/>
              </a:lnSpc>
              <a:spcAft>
                <a:spcPts val="1200"/>
              </a:spcAft>
            </a:pPr>
            <a:r>
              <a:rPr lang="en-US" sz="1500" dirty="0">
                <a:solidFill>
                  <a:schemeClr val="dk1"/>
                </a:solidFill>
                <a:latin typeface="+mj-lt"/>
                <a:ea typeface="Montserrat Medium"/>
                <a:cs typeface="Montserrat Medium"/>
                <a:sym typeface="Montserrat Medium"/>
              </a:rPr>
              <a:t>apply for as many jobs as possible to increase changes of getting hired</a:t>
            </a:r>
          </a:p>
          <a:p>
            <a:pPr marL="285750" indent="-285750">
              <a:lnSpc>
                <a:spcPct val="100000"/>
              </a:lnSpc>
              <a:spcAft>
                <a:spcPts val="1200"/>
              </a:spcAft>
            </a:pPr>
            <a:r>
              <a:rPr lang="en-US" sz="1900" b="1" dirty="0">
                <a:solidFill>
                  <a:schemeClr val="dk1"/>
                </a:solidFill>
                <a:latin typeface="+mj-lt"/>
                <a:ea typeface="Montserrat Medium"/>
                <a:cs typeface="Montserrat Medium"/>
                <a:sym typeface="Montserrat Medium"/>
              </a:rPr>
              <a:t>Students must be enrolled at Oberlin College to be employed as a student worker</a:t>
            </a: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4">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4179413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Applying for Student Jobs cont’d</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dirty="0">
                <a:solidFill>
                  <a:schemeClr val="dk1"/>
                </a:solidFill>
                <a:ea typeface="Montserrat Medium"/>
                <a:cs typeface="Montserrat Medium"/>
                <a:sym typeface="Montserrat Medium"/>
              </a:rPr>
              <a:t>Campus Dining positions are posted and hired through the College’s food service vendor, AVI </a:t>
            </a:r>
            <a:r>
              <a:rPr lang="en-US" b="1" dirty="0" err="1" smtClean="0">
                <a:solidFill>
                  <a:schemeClr val="dk1"/>
                </a:solidFill>
                <a:ea typeface="Montserrat Medium"/>
                <a:cs typeface="Montserrat Medium"/>
                <a:sym typeface="Montserrat Medium"/>
              </a:rPr>
              <a:t>Foodsystems</a:t>
            </a:r>
            <a:endParaRPr lang="en-US" b="1" dirty="0" smtClean="0">
              <a:solidFill>
                <a:schemeClr val="dk1"/>
              </a:solidFill>
              <a:ea typeface="Montserrat Medium"/>
              <a:cs typeface="Montserrat Medium"/>
              <a:sym typeface="Montserrat Medium"/>
            </a:endParaRPr>
          </a:p>
          <a:p>
            <a:pPr marL="742950" lvl="1" indent="-285750">
              <a:lnSpc>
                <a:spcPct val="100000"/>
              </a:lnSpc>
              <a:spcAft>
                <a:spcPts val="1200"/>
              </a:spcAft>
            </a:pPr>
            <a:r>
              <a:rPr lang="en-US" dirty="0">
                <a:solidFill>
                  <a:schemeClr val="dk1"/>
                </a:solidFill>
                <a:ea typeface="Montserrat Medium"/>
                <a:cs typeface="Montserrat Medium"/>
                <a:sym typeface="Montserrat Medium"/>
              </a:rPr>
              <a:t>To apply for a Campus Dining position, visit the AVI </a:t>
            </a:r>
            <a:r>
              <a:rPr lang="en-US" dirty="0" err="1">
                <a:solidFill>
                  <a:schemeClr val="dk1"/>
                </a:solidFill>
                <a:ea typeface="Montserrat Medium"/>
                <a:cs typeface="Montserrat Medium"/>
                <a:sym typeface="Montserrat Medium"/>
              </a:rPr>
              <a:t>Foodsystems</a:t>
            </a:r>
            <a:r>
              <a:rPr lang="en-US" dirty="0">
                <a:solidFill>
                  <a:schemeClr val="dk1"/>
                </a:solidFill>
                <a:ea typeface="Montserrat Medium"/>
                <a:cs typeface="Montserrat Medium"/>
                <a:sym typeface="Montserrat Medium"/>
              </a:rPr>
              <a:t> website, </a:t>
            </a:r>
            <a:r>
              <a:rPr lang="en-US" u="sng" dirty="0">
                <a:hlinkClick r:id="rId3"/>
              </a:rPr>
              <a:t>https://avi-foodsystems.jobs.net</a:t>
            </a:r>
            <a:endParaRPr lang="en-US" u="sng" dirty="0"/>
          </a:p>
          <a:p>
            <a:pPr marL="742950" lvl="1" indent="-285750">
              <a:lnSpc>
                <a:spcPct val="100000"/>
              </a:lnSpc>
              <a:spcAft>
                <a:spcPts val="1200"/>
              </a:spcAft>
            </a:pPr>
            <a:r>
              <a:rPr lang="en-US" dirty="0">
                <a:solidFill>
                  <a:schemeClr val="dk1"/>
                </a:solidFill>
                <a:ea typeface="Montserrat Medium"/>
                <a:cs typeface="Montserrat Medium"/>
                <a:sym typeface="Montserrat Medium"/>
              </a:rPr>
              <a:t>Jobs with AVI for not qualify for Federal Work Study (FWS) since employees of AVI are not employees of Oberlin </a:t>
            </a:r>
            <a:r>
              <a:rPr lang="en-US" dirty="0" smtClean="0">
                <a:solidFill>
                  <a:schemeClr val="dk1"/>
                </a:solidFill>
                <a:ea typeface="Montserrat Medium"/>
                <a:cs typeface="Montserrat Medium"/>
                <a:sym typeface="Montserrat Medium"/>
              </a:rPr>
              <a:t>College</a:t>
            </a:r>
            <a:endParaRPr lang="en-US" b="1" dirty="0" smtClean="0">
              <a:solidFill>
                <a:schemeClr val="dk1"/>
              </a:solidFill>
              <a:ea typeface="Montserrat Medium"/>
              <a:cs typeface="Montserrat Medium"/>
              <a:sym typeface="Montserrat Medium"/>
            </a:endParaRPr>
          </a:p>
          <a:p>
            <a:pPr marL="285750" indent="-285750">
              <a:lnSpc>
                <a:spcPct val="100000"/>
              </a:lnSpc>
              <a:spcAft>
                <a:spcPts val="1200"/>
              </a:spcAft>
            </a:pPr>
            <a:r>
              <a:rPr lang="en-US" b="1" dirty="0" smtClean="0">
                <a:solidFill>
                  <a:schemeClr val="dk1"/>
                </a:solidFill>
                <a:ea typeface="Montserrat Medium"/>
                <a:cs typeface="Montserrat Medium"/>
                <a:sym typeface="Montserrat Medium"/>
              </a:rPr>
              <a:t>Some Federal Work study jobs may have a separate application process (see FWS vs Non-FWS jobs section below)</a:t>
            </a:r>
          </a:p>
          <a:p>
            <a:pPr marL="0" indent="0">
              <a:lnSpc>
                <a:spcPct val="100000"/>
              </a:lnSpc>
              <a:spcAft>
                <a:spcPts val="1200"/>
              </a:spcAft>
              <a:buNone/>
            </a:pPr>
            <a:endParaRPr lang="en-US" dirty="0">
              <a:solidFill>
                <a:schemeClr val="dk1"/>
              </a:solidFill>
              <a:latin typeface="+mj-lt"/>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4">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4225114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Federal Work Study (FWS) vs. Non-FWS Jobs</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dirty="0">
                <a:solidFill>
                  <a:schemeClr val="dk1"/>
                </a:solidFill>
                <a:latin typeface="+mj-lt"/>
                <a:ea typeface="Montserrat Medium"/>
                <a:cs typeface="Montserrat Medium"/>
                <a:sym typeface="Montserrat Medium"/>
              </a:rPr>
              <a:t>Most student jobs qualify as both FWS and non-FWS </a:t>
            </a:r>
            <a:r>
              <a:rPr lang="en-US" b="1" dirty="0" smtClean="0">
                <a:solidFill>
                  <a:schemeClr val="dk1"/>
                </a:solidFill>
                <a:latin typeface="+mj-lt"/>
                <a:ea typeface="Montserrat Medium"/>
                <a:cs typeface="Montserrat Medium"/>
                <a:sym typeface="Montserrat Medium"/>
              </a:rPr>
              <a:t>jobs</a:t>
            </a:r>
          </a:p>
          <a:p>
            <a:pPr marL="742950" lvl="1" indent="-285750">
              <a:lnSpc>
                <a:spcPct val="100000"/>
              </a:lnSpc>
              <a:spcAft>
                <a:spcPts val="1200"/>
              </a:spcAft>
            </a:pPr>
            <a:r>
              <a:rPr lang="en-US" dirty="0" smtClean="0">
                <a:solidFill>
                  <a:schemeClr val="dk1"/>
                </a:solidFill>
                <a:ea typeface="Montserrat Medium"/>
                <a:cs typeface="Montserrat Medium"/>
                <a:sym typeface="Montserrat Medium"/>
              </a:rPr>
              <a:t>Most FWS and non-FWS </a:t>
            </a:r>
            <a:r>
              <a:rPr lang="en-US" dirty="0">
                <a:solidFill>
                  <a:schemeClr val="dk1"/>
                </a:solidFill>
                <a:ea typeface="Montserrat Medium"/>
                <a:cs typeface="Montserrat Medium"/>
                <a:sym typeface="Montserrat Medium"/>
              </a:rPr>
              <a:t>jobs are posted on the main jobs site </a:t>
            </a:r>
            <a:r>
              <a:rPr lang="en-US" b="1" dirty="0" smtClean="0">
                <a:solidFill>
                  <a:schemeClr val="dk1"/>
                </a:solidFill>
                <a:ea typeface="Montserrat Medium"/>
                <a:cs typeface="Montserrat Medium"/>
                <a:sym typeface="Montserrat Medium"/>
                <a:hlinkClick r:id="rId3"/>
              </a:rPr>
              <a:t>jobs.oberlin.edu</a:t>
            </a:r>
            <a:endParaRPr lang="en-US" b="1" dirty="0">
              <a:solidFill>
                <a:schemeClr val="dk1"/>
              </a:solidFill>
              <a:latin typeface="+mj-lt"/>
              <a:ea typeface="Montserrat Medium"/>
              <a:cs typeface="Montserrat Medium"/>
              <a:sym typeface="Montserrat Medium"/>
            </a:endParaRPr>
          </a:p>
          <a:p>
            <a:pPr marL="742950" lvl="1" indent="-285750">
              <a:lnSpc>
                <a:spcPct val="100000"/>
              </a:lnSpc>
              <a:spcAft>
                <a:spcPts val="1200"/>
              </a:spcAft>
            </a:pPr>
            <a:r>
              <a:rPr lang="en-US" dirty="0">
                <a:solidFill>
                  <a:schemeClr val="dk1"/>
                </a:solidFill>
                <a:ea typeface="Montserrat Medium"/>
                <a:cs typeface="Montserrat Medium"/>
                <a:sym typeface="Montserrat Medium"/>
              </a:rPr>
              <a:t>Grant-funded and Resident Assistant positions are non-FWS only</a:t>
            </a:r>
          </a:p>
          <a:p>
            <a:pPr marL="742950" lvl="1" indent="-285750">
              <a:lnSpc>
                <a:spcPct val="100000"/>
              </a:lnSpc>
              <a:spcAft>
                <a:spcPts val="1200"/>
              </a:spcAft>
            </a:pPr>
            <a:r>
              <a:rPr lang="en-US" dirty="0">
                <a:solidFill>
                  <a:schemeClr val="dk1"/>
                </a:solidFill>
                <a:ea typeface="Montserrat Medium"/>
                <a:cs typeface="Montserrat Medium"/>
                <a:sym typeface="Montserrat Medium"/>
              </a:rPr>
              <a:t>J</a:t>
            </a:r>
            <a:r>
              <a:rPr lang="en-US" dirty="0" smtClean="0">
                <a:solidFill>
                  <a:schemeClr val="dk1"/>
                </a:solidFill>
                <a:ea typeface="Montserrat Medium"/>
                <a:cs typeface="Montserrat Medium"/>
                <a:sym typeface="Montserrat Medium"/>
              </a:rPr>
              <a:t>obs </a:t>
            </a:r>
            <a:r>
              <a:rPr lang="en-US" dirty="0">
                <a:solidFill>
                  <a:schemeClr val="dk1"/>
                </a:solidFill>
                <a:ea typeface="Montserrat Medium"/>
                <a:cs typeface="Montserrat Medium"/>
                <a:sym typeface="Montserrat Medium"/>
              </a:rPr>
              <a:t>through the </a:t>
            </a:r>
            <a:r>
              <a:rPr lang="en-US" b="1" dirty="0">
                <a:solidFill>
                  <a:schemeClr val="dk1"/>
                </a:solidFill>
                <a:ea typeface="Montserrat Medium"/>
                <a:cs typeface="Montserrat Medium"/>
                <a:sym typeface="Montserrat Medium"/>
              </a:rPr>
              <a:t>Bonner </a:t>
            </a:r>
            <a:r>
              <a:rPr lang="en-US" b="1" dirty="0" smtClean="0">
                <a:solidFill>
                  <a:schemeClr val="dk1"/>
                </a:solidFill>
                <a:ea typeface="Montserrat Medium"/>
                <a:cs typeface="Montserrat Medium"/>
                <a:sym typeface="Montserrat Medium"/>
              </a:rPr>
              <a:t>Center For Community-Engaged Learning, Teaching, and Research</a:t>
            </a:r>
            <a:r>
              <a:rPr lang="en-US" dirty="0" smtClean="0">
                <a:solidFill>
                  <a:schemeClr val="dk1"/>
                </a:solidFill>
                <a:ea typeface="Montserrat Medium"/>
                <a:cs typeface="Montserrat Medium"/>
                <a:sym typeface="Montserrat Medium"/>
              </a:rPr>
              <a:t> </a:t>
            </a:r>
            <a:r>
              <a:rPr lang="en-US" dirty="0">
                <a:solidFill>
                  <a:schemeClr val="dk1"/>
                </a:solidFill>
                <a:ea typeface="Montserrat Medium"/>
                <a:cs typeface="Montserrat Medium"/>
                <a:sym typeface="Montserrat Medium"/>
              </a:rPr>
              <a:t>with our community partners </a:t>
            </a:r>
            <a:r>
              <a:rPr lang="en-US" dirty="0" smtClean="0">
                <a:solidFill>
                  <a:schemeClr val="dk1"/>
                </a:solidFill>
                <a:ea typeface="Montserrat Medium"/>
                <a:cs typeface="Montserrat Medium"/>
                <a:sym typeface="Montserrat Medium"/>
              </a:rPr>
              <a:t>(Community Based Work-Study Program) are </a:t>
            </a:r>
            <a:r>
              <a:rPr lang="en-US" b="1" dirty="0">
                <a:solidFill>
                  <a:schemeClr val="dk1"/>
                </a:solidFill>
                <a:ea typeface="Montserrat Medium"/>
                <a:cs typeface="Montserrat Medium"/>
                <a:sym typeface="Montserrat Medium"/>
              </a:rPr>
              <a:t>FWS </a:t>
            </a:r>
            <a:r>
              <a:rPr lang="en-US" b="1" dirty="0" smtClean="0">
                <a:solidFill>
                  <a:schemeClr val="dk1"/>
                </a:solidFill>
                <a:ea typeface="Montserrat Medium"/>
                <a:cs typeface="Montserrat Medium"/>
                <a:sym typeface="Montserrat Medium"/>
              </a:rPr>
              <a:t>only</a:t>
            </a:r>
          </a:p>
          <a:p>
            <a:pPr marL="1200150" lvl="2" indent="-285750">
              <a:lnSpc>
                <a:spcPct val="100000"/>
              </a:lnSpc>
              <a:spcAft>
                <a:spcPts val="1200"/>
              </a:spcAft>
            </a:pPr>
            <a:r>
              <a:rPr lang="en-US" dirty="0">
                <a:solidFill>
                  <a:schemeClr val="tx1"/>
                </a:solidFill>
              </a:rPr>
              <a:t>The Community Based Work-Study Program allows students with </a:t>
            </a:r>
            <a:r>
              <a:rPr lang="en-US" dirty="0" smtClean="0">
                <a:solidFill>
                  <a:schemeClr val="tx1"/>
                </a:solidFill>
              </a:rPr>
              <a:t>FWS to </a:t>
            </a:r>
            <a:r>
              <a:rPr lang="en-US" dirty="0">
                <a:solidFill>
                  <a:schemeClr val="tx1"/>
                </a:solidFill>
              </a:rPr>
              <a:t>earn those funds by working with local non-profit and public sector agencies in Oberlin. </a:t>
            </a:r>
            <a:endParaRPr lang="en-US" dirty="0" smtClean="0">
              <a:solidFill>
                <a:schemeClr val="tx1"/>
              </a:solidFill>
            </a:endParaRPr>
          </a:p>
          <a:p>
            <a:pPr marL="1200150" lvl="2" indent="-285750">
              <a:lnSpc>
                <a:spcPct val="100000"/>
              </a:lnSpc>
              <a:spcAft>
                <a:spcPts val="1200"/>
              </a:spcAft>
            </a:pPr>
            <a:r>
              <a:rPr lang="en-US" dirty="0" smtClean="0">
                <a:solidFill>
                  <a:schemeClr val="tx1"/>
                </a:solidFill>
              </a:rPr>
              <a:t>Work opportunities are available </a:t>
            </a:r>
            <a:r>
              <a:rPr lang="en-US" dirty="0">
                <a:solidFill>
                  <a:schemeClr val="tx1"/>
                </a:solidFill>
              </a:rPr>
              <a:t>in a wide variety of fields, including education, social services, local history, arts programming, and environmental </a:t>
            </a:r>
            <a:r>
              <a:rPr lang="en-US" dirty="0" smtClean="0">
                <a:solidFill>
                  <a:schemeClr val="tx1"/>
                </a:solidFill>
              </a:rPr>
              <a:t>sustainability</a:t>
            </a:r>
          </a:p>
          <a:p>
            <a:pPr marL="1371600" lvl="3" indent="0">
              <a:lnSpc>
                <a:spcPct val="100000"/>
              </a:lnSpc>
              <a:spcAft>
                <a:spcPts val="1200"/>
              </a:spcAft>
              <a:buNone/>
            </a:pPr>
            <a:endParaRPr lang="en-US" dirty="0"/>
          </a:p>
          <a:p>
            <a:pPr marL="1200150" lvl="2" indent="-285750">
              <a:lnSpc>
                <a:spcPct val="100000"/>
              </a:lnSpc>
              <a:spcAft>
                <a:spcPts val="1200"/>
              </a:spcAft>
            </a:pPr>
            <a:endParaRPr lang="en-US" dirty="0" smtClean="0">
              <a:solidFill>
                <a:schemeClr val="dk1"/>
              </a:solidFill>
              <a:ea typeface="Montserrat Medium"/>
              <a:cs typeface="Montserrat Medium"/>
              <a:sym typeface="Montserrat Medium"/>
            </a:endParaRPr>
          </a:p>
          <a:p>
            <a:pPr marL="1200150" lvl="2" indent="-285750">
              <a:lnSpc>
                <a:spcPct val="100000"/>
              </a:lnSpc>
              <a:spcAft>
                <a:spcPts val="1200"/>
              </a:spcAft>
            </a:pPr>
            <a:endParaRPr lang="en-US" b="1" dirty="0">
              <a:solidFill>
                <a:schemeClr val="dk1"/>
              </a:solidFill>
              <a:latin typeface="+mj-lt"/>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4">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4248191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smtClean="0">
                <a:solidFill>
                  <a:srgbClr val="80192E"/>
                </a:solidFill>
                <a:latin typeface="Georgia"/>
                <a:ea typeface="Georgia"/>
                <a:cs typeface="Georgia"/>
                <a:sym typeface="Georgia"/>
              </a:rPr>
              <a:t>FWS </a:t>
            </a:r>
            <a:r>
              <a:rPr lang="en-US" b="1" u="sng" dirty="0">
                <a:solidFill>
                  <a:srgbClr val="80192E"/>
                </a:solidFill>
                <a:latin typeface="Georgia"/>
                <a:ea typeface="Georgia"/>
                <a:cs typeface="Georgia"/>
                <a:sym typeface="Georgia"/>
              </a:rPr>
              <a:t>vs. Non-FWS </a:t>
            </a:r>
            <a:r>
              <a:rPr lang="en-US" b="1" u="sng" dirty="0" smtClean="0">
                <a:solidFill>
                  <a:srgbClr val="80192E"/>
                </a:solidFill>
                <a:latin typeface="Georgia"/>
                <a:ea typeface="Georgia"/>
                <a:cs typeface="Georgia"/>
                <a:sym typeface="Georgia"/>
              </a:rPr>
              <a:t>Jobs cont’d</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1200150" lvl="2" indent="-285750">
              <a:lnSpc>
                <a:spcPct val="100000"/>
              </a:lnSpc>
              <a:spcAft>
                <a:spcPts val="1200"/>
              </a:spcAft>
            </a:pPr>
            <a:r>
              <a:rPr lang="en-US" dirty="0">
                <a:solidFill>
                  <a:schemeClr val="tx1"/>
                </a:solidFill>
              </a:rPr>
              <a:t>More information about the program and community partners can be found on the Bonner Center website: </a:t>
            </a:r>
            <a:r>
              <a:rPr lang="en-US" dirty="0">
                <a:solidFill>
                  <a:schemeClr val="tx1"/>
                </a:solidFill>
                <a:hlinkClick r:id="rId3"/>
              </a:rPr>
              <a:t>https://</a:t>
            </a:r>
            <a:r>
              <a:rPr lang="en-US" dirty="0" smtClean="0">
                <a:solidFill>
                  <a:schemeClr val="tx1"/>
                </a:solidFill>
                <a:hlinkClick r:id="rId3"/>
              </a:rPr>
              <a:t>www.oberlin.edu/bcsl/programs/community-work</a:t>
            </a:r>
            <a:endParaRPr lang="en-US" dirty="0" smtClean="0">
              <a:solidFill>
                <a:schemeClr val="tx1"/>
              </a:solidFill>
            </a:endParaRPr>
          </a:p>
          <a:p>
            <a:pPr marL="1200150" lvl="2" indent="-285750">
              <a:lnSpc>
                <a:spcPct val="100000"/>
              </a:lnSpc>
              <a:spcAft>
                <a:spcPts val="1200"/>
              </a:spcAft>
            </a:pPr>
            <a:r>
              <a:rPr lang="en-US" dirty="0" smtClean="0">
                <a:solidFill>
                  <a:schemeClr val="tx1"/>
                </a:solidFill>
              </a:rPr>
              <a:t>Jobs </a:t>
            </a:r>
            <a:r>
              <a:rPr lang="en-US" dirty="0">
                <a:solidFill>
                  <a:schemeClr val="tx1"/>
                </a:solidFill>
              </a:rPr>
              <a:t>openings for the fall will be posted on </a:t>
            </a:r>
            <a:r>
              <a:rPr lang="en-US" dirty="0">
                <a:solidFill>
                  <a:schemeClr val="tx1"/>
                </a:solidFill>
                <a:hlinkClick r:id="rId4"/>
              </a:rPr>
              <a:t>serve.oberlin.edu</a:t>
            </a:r>
            <a:r>
              <a:rPr lang="en-US" dirty="0">
                <a:solidFill>
                  <a:schemeClr val="tx1"/>
                </a:solidFill>
              </a:rPr>
              <a:t> starting in August.  Click on the green employment opportunities button to see all available </a:t>
            </a:r>
            <a:r>
              <a:rPr lang="en-US" dirty="0" smtClean="0">
                <a:solidFill>
                  <a:schemeClr val="tx1"/>
                </a:solidFill>
              </a:rPr>
              <a:t>positions and how to apply</a:t>
            </a:r>
            <a:endParaRPr lang="en-US" b="1" dirty="0" smtClean="0">
              <a:solidFill>
                <a:schemeClr val="tx1"/>
              </a:solidFill>
              <a:latin typeface="+mj-lt"/>
              <a:ea typeface="Montserrat Medium"/>
              <a:cs typeface="Montserrat Medium"/>
              <a:sym typeface="Montserrat Medium"/>
            </a:endParaRPr>
          </a:p>
          <a:p>
            <a:pPr marL="285750" indent="-285750">
              <a:lnSpc>
                <a:spcPct val="100000"/>
              </a:lnSpc>
              <a:spcAft>
                <a:spcPts val="1200"/>
              </a:spcAft>
            </a:pPr>
            <a:r>
              <a:rPr lang="en-US" b="1" dirty="0" smtClean="0">
                <a:solidFill>
                  <a:schemeClr val="dk1"/>
                </a:solidFill>
                <a:latin typeface="+mj-lt"/>
                <a:ea typeface="Montserrat Medium"/>
                <a:cs typeface="Montserrat Medium"/>
                <a:sym typeface="Montserrat Medium"/>
              </a:rPr>
              <a:t>SEO checks FWS award status during processing and sets up job accordingly</a:t>
            </a:r>
          </a:p>
          <a:p>
            <a:pPr marL="742950" lvl="1" indent="-285750">
              <a:lnSpc>
                <a:spcPct val="100000"/>
              </a:lnSpc>
              <a:spcAft>
                <a:spcPts val="1200"/>
              </a:spcAft>
            </a:pPr>
            <a:r>
              <a:rPr lang="en-US" dirty="0" smtClean="0">
                <a:solidFill>
                  <a:schemeClr val="dk1"/>
                </a:solidFill>
                <a:latin typeface="+mj-lt"/>
                <a:ea typeface="Montserrat Medium"/>
                <a:cs typeface="Montserrat Medium"/>
                <a:sym typeface="Montserrat Medium"/>
              </a:rPr>
              <a:t>Once earned wages exceed FWS award, continuation of job is dependent on department budget and type of job (FWS-only jobs would cease)</a:t>
            </a:r>
            <a:endParaRPr lang="en-US" dirty="0">
              <a:solidFill>
                <a:schemeClr val="dk1"/>
              </a:solidFill>
              <a:latin typeface="+mj-lt"/>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5">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2383379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Required New Hire Documentation Process</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dirty="0">
                <a:solidFill>
                  <a:schemeClr val="dk1"/>
                </a:solidFill>
                <a:latin typeface="+mj-lt"/>
                <a:ea typeface="Montserrat Medium"/>
                <a:cs typeface="Montserrat Medium"/>
                <a:sym typeface="Montserrat Medium"/>
              </a:rPr>
              <a:t>SEO will send an email to new hires with instructions for submitting new hire documentation once SEO receives a hire request from the hiring department</a:t>
            </a:r>
          </a:p>
          <a:p>
            <a:pPr marL="742950" lvl="1" indent="-285750">
              <a:lnSpc>
                <a:spcPct val="100000"/>
              </a:lnSpc>
              <a:spcAft>
                <a:spcPts val="1200"/>
              </a:spcAft>
            </a:pPr>
            <a:r>
              <a:rPr lang="en-US" dirty="0">
                <a:solidFill>
                  <a:schemeClr val="dk1"/>
                </a:solidFill>
                <a:latin typeface="+mj-lt"/>
                <a:ea typeface="Montserrat Medium"/>
                <a:cs typeface="Montserrat Medium"/>
                <a:sym typeface="Montserrat Medium"/>
              </a:rPr>
              <a:t>Due to federal regulations, documentation cannot be submitted before being hired—legally you must be hired for a position and our office must receive the hire request before we can request or accept required new hire documentation</a:t>
            </a:r>
          </a:p>
          <a:p>
            <a:pPr marL="742950" lvl="1" indent="-285750">
              <a:lnSpc>
                <a:spcPct val="100000"/>
              </a:lnSpc>
              <a:spcAft>
                <a:spcPts val="1200"/>
              </a:spcAft>
            </a:pPr>
            <a:r>
              <a:rPr lang="en-US" dirty="0">
                <a:solidFill>
                  <a:schemeClr val="dk1"/>
                </a:solidFill>
                <a:latin typeface="+mj-lt"/>
                <a:ea typeface="Montserrat Medium"/>
                <a:cs typeface="Montserrat Medium"/>
                <a:sym typeface="Montserrat Medium"/>
              </a:rPr>
              <a:t>Students must not begin work until all required documentation has been submitted and the student can access </a:t>
            </a:r>
            <a:r>
              <a:rPr lang="en-US" dirty="0" err="1">
                <a:solidFill>
                  <a:schemeClr val="dk1"/>
                </a:solidFill>
                <a:latin typeface="+mj-lt"/>
                <a:ea typeface="Montserrat Medium"/>
                <a:cs typeface="Montserrat Medium"/>
                <a:sym typeface="Montserrat Medium"/>
              </a:rPr>
              <a:t>TimeClock</a:t>
            </a:r>
            <a:r>
              <a:rPr lang="en-US" dirty="0">
                <a:solidFill>
                  <a:schemeClr val="dk1"/>
                </a:solidFill>
                <a:latin typeface="+mj-lt"/>
                <a:ea typeface="Montserrat Medium"/>
                <a:cs typeface="Montserrat Medium"/>
                <a:sym typeface="Montserrat Medium"/>
              </a:rPr>
              <a:t> Plus (TCP)</a:t>
            </a:r>
          </a:p>
          <a:p>
            <a:pPr marL="742950" lvl="1" indent="-285750">
              <a:lnSpc>
                <a:spcPct val="100000"/>
              </a:lnSpc>
              <a:spcAft>
                <a:spcPts val="1200"/>
              </a:spcAft>
            </a:pPr>
            <a:endParaRPr lang="en-US" dirty="0">
              <a:solidFill>
                <a:schemeClr val="dk1"/>
              </a:solidFill>
              <a:latin typeface="+mj-lt"/>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3">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3651227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Required New Hire Documentation Process cont’d</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dirty="0">
                <a:solidFill>
                  <a:schemeClr val="dk1"/>
                </a:solidFill>
                <a:ea typeface="Montserrat Medium"/>
                <a:cs typeface="Montserrat Medium"/>
                <a:sym typeface="Montserrat Medium"/>
              </a:rPr>
              <a:t>Required Documentation:</a:t>
            </a:r>
          </a:p>
          <a:p>
            <a:pPr marL="742950" lvl="1" indent="-285750">
              <a:lnSpc>
                <a:spcPct val="100000"/>
              </a:lnSpc>
              <a:spcAft>
                <a:spcPts val="1200"/>
              </a:spcAft>
            </a:pPr>
            <a:r>
              <a:rPr lang="en-US" b="1" dirty="0">
                <a:solidFill>
                  <a:schemeClr val="dk1"/>
                </a:solidFill>
                <a:ea typeface="Montserrat Medium"/>
                <a:cs typeface="Montserrat Medium"/>
                <a:sym typeface="Montserrat Medium"/>
              </a:rPr>
              <a:t>New Hire paperwork</a:t>
            </a:r>
          </a:p>
          <a:p>
            <a:pPr marL="742950" lvl="1" indent="-285750">
              <a:lnSpc>
                <a:spcPct val="100000"/>
              </a:lnSpc>
              <a:spcAft>
                <a:spcPts val="1200"/>
              </a:spcAft>
            </a:pPr>
            <a:r>
              <a:rPr lang="en-US" b="1" dirty="0">
                <a:solidFill>
                  <a:schemeClr val="dk1"/>
                </a:solidFill>
                <a:ea typeface="Montserrat Medium"/>
                <a:cs typeface="Montserrat Medium"/>
                <a:sym typeface="Montserrat Medium"/>
              </a:rPr>
              <a:t>Federal I-9 supporting documents</a:t>
            </a:r>
          </a:p>
          <a:p>
            <a:pPr marL="742950" lvl="1" indent="-285750">
              <a:lnSpc>
                <a:spcPct val="100000"/>
              </a:lnSpc>
              <a:spcAft>
                <a:spcPts val="1200"/>
              </a:spcAft>
            </a:pPr>
            <a:r>
              <a:rPr lang="en-US" b="1" dirty="0">
                <a:solidFill>
                  <a:schemeClr val="dk1"/>
                </a:solidFill>
                <a:ea typeface="Montserrat Medium"/>
                <a:cs typeface="Montserrat Medium"/>
                <a:sym typeface="Montserrat Medium"/>
              </a:rPr>
              <a:t>Direct Deposit set-up</a:t>
            </a: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3">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1618961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2869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US" b="1" u="sng" dirty="0">
                <a:solidFill>
                  <a:srgbClr val="80192E"/>
                </a:solidFill>
                <a:latin typeface="Georgia"/>
                <a:ea typeface="Georgia"/>
                <a:cs typeface="Georgia"/>
                <a:sym typeface="Georgia"/>
              </a:rPr>
              <a:t>Required New Hire Documentation Process cont’d</a:t>
            </a:r>
            <a:endParaRPr b="1" u="sng" dirty="0">
              <a:solidFill>
                <a:srgbClr val="80192E"/>
              </a:solidFill>
              <a:latin typeface="Georgia"/>
              <a:ea typeface="Georgia"/>
              <a:cs typeface="Georgia"/>
              <a:sym typeface="Georgia"/>
            </a:endParaRPr>
          </a:p>
        </p:txBody>
      </p:sp>
      <p:sp>
        <p:nvSpPr>
          <p:cNvPr id="100" name="Google Shape;100;p19"/>
          <p:cNvSpPr txBox="1">
            <a:spLocks noGrp="1"/>
          </p:cNvSpPr>
          <p:nvPr>
            <p:ph type="body" idx="1"/>
          </p:nvPr>
        </p:nvSpPr>
        <p:spPr>
          <a:xfrm>
            <a:off x="311700" y="863550"/>
            <a:ext cx="8520600" cy="3416400"/>
          </a:xfrm>
          <a:prstGeom prst="rect">
            <a:avLst/>
          </a:prstGeom>
        </p:spPr>
        <p:txBody>
          <a:bodyPr spcFirstLastPara="1" wrap="square" lIns="91425" tIns="91425" rIns="91425" bIns="91425" anchor="t" anchorCtr="0">
            <a:normAutofit/>
          </a:bodyPr>
          <a:lstStyle/>
          <a:p>
            <a:pPr marL="285750" indent="-285750">
              <a:lnSpc>
                <a:spcPct val="100000"/>
              </a:lnSpc>
              <a:spcAft>
                <a:spcPts val="1200"/>
              </a:spcAft>
            </a:pPr>
            <a:r>
              <a:rPr lang="en-US" b="1" u="sng" dirty="0">
                <a:solidFill>
                  <a:schemeClr val="dk1"/>
                </a:solidFill>
                <a:ea typeface="Montserrat Medium"/>
                <a:cs typeface="Montserrat Medium"/>
                <a:sym typeface="Montserrat Medium"/>
              </a:rPr>
              <a:t>New Hire paperwork</a:t>
            </a:r>
          </a:p>
          <a:p>
            <a:pPr marL="742950" lvl="1" indent="-285750">
              <a:lnSpc>
                <a:spcPct val="100000"/>
              </a:lnSpc>
              <a:spcAft>
                <a:spcPts val="1200"/>
              </a:spcAft>
            </a:pPr>
            <a:r>
              <a:rPr lang="en-US" dirty="0">
                <a:solidFill>
                  <a:schemeClr val="dk1"/>
                </a:solidFill>
                <a:ea typeface="Montserrat Medium"/>
                <a:cs typeface="Montserrat Medium"/>
                <a:sym typeface="Montserrat Medium"/>
              </a:rPr>
              <a:t>Forms and submission portal are found on </a:t>
            </a:r>
            <a:r>
              <a:rPr lang="en-US" dirty="0">
                <a:solidFill>
                  <a:schemeClr val="dk1"/>
                </a:solidFill>
                <a:ea typeface="Montserrat Medium"/>
                <a:cs typeface="Montserrat Medium"/>
                <a:sym typeface="Montserrat Medium"/>
                <a:hlinkClick r:id="rId3"/>
              </a:rPr>
              <a:t>our website</a:t>
            </a:r>
            <a:r>
              <a:rPr lang="en-US" dirty="0">
                <a:solidFill>
                  <a:schemeClr val="dk1"/>
                </a:solidFill>
                <a:ea typeface="Montserrat Medium"/>
                <a:cs typeface="Montserrat Medium"/>
                <a:sym typeface="Montserrat Medium"/>
              </a:rPr>
              <a:t> </a:t>
            </a:r>
          </a:p>
          <a:p>
            <a:pPr marL="742950" lvl="1" indent="-285750">
              <a:lnSpc>
                <a:spcPct val="100000"/>
              </a:lnSpc>
              <a:spcAft>
                <a:spcPts val="1200"/>
              </a:spcAft>
            </a:pPr>
            <a:r>
              <a:rPr lang="en-US" dirty="0">
                <a:solidFill>
                  <a:schemeClr val="dk1"/>
                </a:solidFill>
                <a:ea typeface="Montserrat Medium"/>
                <a:cs typeface="Montserrat Medium"/>
                <a:sym typeface="Montserrat Medium"/>
              </a:rPr>
              <a:t>Federal W-4 tax form</a:t>
            </a:r>
          </a:p>
          <a:p>
            <a:pPr marL="742950" lvl="1" indent="-285750">
              <a:lnSpc>
                <a:spcPct val="100000"/>
              </a:lnSpc>
              <a:spcAft>
                <a:spcPts val="1200"/>
              </a:spcAft>
            </a:pPr>
            <a:r>
              <a:rPr lang="en-US" dirty="0">
                <a:solidFill>
                  <a:schemeClr val="dk1"/>
                </a:solidFill>
                <a:ea typeface="Montserrat Medium"/>
                <a:cs typeface="Montserrat Medium"/>
                <a:sym typeface="Montserrat Medium"/>
              </a:rPr>
              <a:t>Ohio Department of Taxation (OHIT-4) form</a:t>
            </a:r>
          </a:p>
          <a:p>
            <a:pPr marL="742950" lvl="1" indent="-285750">
              <a:lnSpc>
                <a:spcPct val="100000"/>
              </a:lnSpc>
              <a:spcAft>
                <a:spcPts val="1200"/>
              </a:spcAft>
            </a:pPr>
            <a:r>
              <a:rPr lang="en-US" dirty="0">
                <a:solidFill>
                  <a:schemeClr val="dk1"/>
                </a:solidFill>
                <a:ea typeface="Montserrat Medium"/>
                <a:cs typeface="Montserrat Medium"/>
                <a:sym typeface="Montserrat Medium"/>
              </a:rPr>
              <a:t>Federal Employment Eligibility Verification (I-9) </a:t>
            </a:r>
            <a:r>
              <a:rPr lang="en-US" dirty="0" smtClean="0">
                <a:solidFill>
                  <a:schemeClr val="dk1"/>
                </a:solidFill>
                <a:ea typeface="Montserrat Medium"/>
                <a:cs typeface="Montserrat Medium"/>
                <a:sym typeface="Montserrat Medium"/>
              </a:rPr>
              <a:t>form</a:t>
            </a:r>
          </a:p>
          <a:p>
            <a:pPr marL="742950" lvl="1" indent="-285750">
              <a:lnSpc>
                <a:spcPct val="100000"/>
              </a:lnSpc>
              <a:spcAft>
                <a:spcPts val="1200"/>
              </a:spcAft>
            </a:pPr>
            <a:r>
              <a:rPr lang="en-US" dirty="0" smtClean="0">
                <a:solidFill>
                  <a:schemeClr val="dk1"/>
                </a:solidFill>
                <a:ea typeface="Montserrat Medium"/>
                <a:cs typeface="Montserrat Medium"/>
                <a:sym typeface="Montserrat Medium"/>
              </a:rPr>
              <a:t>Incomplete or improperly completed forms will be rejected and student will be notified via an email from </a:t>
            </a:r>
            <a:r>
              <a:rPr lang="en-US" dirty="0" err="1" smtClean="0">
                <a:solidFill>
                  <a:schemeClr val="dk1"/>
                </a:solidFill>
                <a:ea typeface="Montserrat Medium"/>
                <a:cs typeface="Montserrat Medium"/>
                <a:sym typeface="Montserrat Medium"/>
              </a:rPr>
              <a:t>OnBase</a:t>
            </a:r>
            <a:endParaRPr lang="en-US" dirty="0">
              <a:solidFill>
                <a:schemeClr val="dk1"/>
              </a:solidFill>
              <a:ea typeface="Montserrat Medium"/>
              <a:cs typeface="Montserrat Medium"/>
              <a:sym typeface="Montserrat Medium"/>
            </a:endParaRPr>
          </a:p>
        </p:txBody>
      </p:sp>
      <p:sp>
        <p:nvSpPr>
          <p:cNvPr id="101" name="Google Shape;101;p19"/>
          <p:cNvSpPr/>
          <p:nvPr/>
        </p:nvSpPr>
        <p:spPr>
          <a:xfrm>
            <a:off x="0" y="4511525"/>
            <a:ext cx="9144000" cy="632100"/>
          </a:xfrm>
          <a:prstGeom prst="rect">
            <a:avLst/>
          </a:prstGeom>
          <a:solidFill>
            <a:srgbClr val="8019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80192E"/>
              </a:solidFill>
            </a:endParaRPr>
          </a:p>
        </p:txBody>
      </p:sp>
      <p:pic>
        <p:nvPicPr>
          <p:cNvPr id="102" name="Google Shape;102;p19" descr="Oberlin&#10;" title="Wordmark"/>
          <p:cNvPicPr preferRelativeResize="0"/>
          <p:nvPr/>
        </p:nvPicPr>
        <p:blipFill>
          <a:blip r:embed="rId4">
            <a:alphaModFix/>
          </a:blip>
          <a:stretch>
            <a:fillRect/>
          </a:stretch>
        </p:blipFill>
        <p:spPr>
          <a:xfrm>
            <a:off x="409300" y="4703625"/>
            <a:ext cx="837174" cy="189750"/>
          </a:xfrm>
          <a:prstGeom prst="rect">
            <a:avLst/>
          </a:prstGeom>
          <a:noFill/>
          <a:ln>
            <a:noFill/>
          </a:ln>
        </p:spPr>
      </p:pic>
    </p:spTree>
    <p:extLst>
      <p:ext uri="{BB962C8B-B14F-4D97-AF65-F5344CB8AC3E}">
        <p14:creationId xmlns:p14="http://schemas.microsoft.com/office/powerpoint/2010/main" val="1732939471"/>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289</TotalTime>
  <Words>1328</Words>
  <Application>Microsoft Office PowerPoint</Application>
  <PresentationFormat>On-screen Show (16:9)</PresentationFormat>
  <Paragraphs>151</Paragraphs>
  <Slides>19</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Montserrat Medium</vt:lpstr>
      <vt:lpstr>Montserrat</vt:lpstr>
      <vt:lpstr>Georgia</vt:lpstr>
      <vt:lpstr>Simple Light</vt:lpstr>
      <vt:lpstr>Student Employment New Hire Information</vt:lpstr>
      <vt:lpstr>Introduction</vt:lpstr>
      <vt:lpstr>Applying for Student Jobs</vt:lpstr>
      <vt:lpstr>Applying for Student Jobs cont’d</vt:lpstr>
      <vt:lpstr>Federal Work Study (FWS) vs. Non-FWS Jobs</vt:lpstr>
      <vt:lpstr>FWS vs. Non-FWS Jobs cont’d</vt:lpstr>
      <vt:lpstr>Required New Hire Documentation Process</vt:lpstr>
      <vt:lpstr>Required New Hire Documentation Process cont’d</vt:lpstr>
      <vt:lpstr>Required New Hire Documentation Process cont’d</vt:lpstr>
      <vt:lpstr>Required New Hire Documentation Process cont’d</vt:lpstr>
      <vt:lpstr>Required New Hire Documentation Process cont’d</vt:lpstr>
      <vt:lpstr>Required New Hire Documentation Process cont’d</vt:lpstr>
      <vt:lpstr>TimeClock Plus (TCP)</vt:lpstr>
      <vt:lpstr>TimeClock Plus (TCP) cont’d</vt:lpstr>
      <vt:lpstr>TimeClock Plus (TCP) cont’d</vt:lpstr>
      <vt:lpstr>Payment</vt:lpstr>
      <vt:lpstr>Payment cont’d</vt:lpstr>
      <vt:lpstr>Additional Policies</vt:lpstr>
      <vt:lpstr>Website and 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Oberlin Presentation</dc:title>
  <dc:creator>Connie Nagle</dc:creator>
  <cp:lastModifiedBy>Judy Arlington</cp:lastModifiedBy>
  <cp:revision>49</cp:revision>
  <cp:lastPrinted>2023-07-11T13:16:59Z</cp:lastPrinted>
  <dcterms:modified xsi:type="dcterms:W3CDTF">2025-06-30T15:09:59Z</dcterms:modified>
</cp:coreProperties>
</file>