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5"/>
  </p:notesMasterIdLst>
  <p:sldIdLst>
    <p:sldId id="1126" r:id="rId5"/>
    <p:sldId id="361" r:id="rId6"/>
    <p:sldId id="386" r:id="rId7"/>
    <p:sldId id="387" r:id="rId8"/>
    <p:sldId id="1122" r:id="rId9"/>
    <p:sldId id="368" r:id="rId10"/>
    <p:sldId id="369" r:id="rId11"/>
    <p:sldId id="385" r:id="rId12"/>
    <p:sldId id="260" r:id="rId13"/>
    <p:sldId id="1127" r:id="rId14"/>
  </p:sldIdLst>
  <p:sldSz cx="18288000" cy="10287000"/>
  <p:notesSz cx="7010400" cy="9296400"/>
  <p:embeddedFontLst>
    <p:embeddedFont>
      <p:font typeface="Aleo Light Bold" panose="020B0604020202020204" charset="0"/>
      <p:regular r:id="rId16"/>
      <p:bold r:id="rId17"/>
    </p:embeddedFont>
    <p:embeddedFont>
      <p:font typeface="Glacial Indifference Bold" panose="020B0604020202020204" charset="0"/>
      <p:regular r:id="rId18"/>
      <p:bold r:id="rId19"/>
    </p:embeddedFont>
    <p:embeddedFont>
      <p:font typeface="Glacial Indifference" panose="020B0604020202020204" charset="0"/>
      <p:regular r:id="rId20"/>
    </p:embeddedFont>
    <p:embeddedFont>
      <p:font typeface="Gill Sans MT" panose="020B0502020104020203"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Viviani" initials="SV" lastIdx="29" clrIdx="0">
    <p:extLst>
      <p:ext uri="{19B8F6BF-5375-455C-9EA6-DF929625EA0E}">
        <p15:presenceInfo xmlns:p15="http://schemas.microsoft.com/office/powerpoint/2012/main" userId="S::sviviani@thefedeligroup.com::041ec475-4c9c-4be9-ac64-5871d6201285" providerId="AD"/>
      </p:ext>
    </p:extLst>
  </p:cmAuthor>
  <p:cmAuthor id="2" name="Taylor Pensyl" initials="TP" lastIdx="11" clrIdx="1">
    <p:extLst>
      <p:ext uri="{19B8F6BF-5375-455C-9EA6-DF929625EA0E}">
        <p15:presenceInfo xmlns:p15="http://schemas.microsoft.com/office/powerpoint/2012/main" userId="S::tpensyl@thefedeligroup.com::e52a5b9a-110d-4c2d-bd29-7c0409fd72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34"/>
    <a:srgbClr val="F9C213"/>
    <a:srgbClr val="CCCCCC"/>
    <a:srgbClr val="000000"/>
    <a:srgbClr val="44546A"/>
    <a:srgbClr val="B4C7E7"/>
    <a:srgbClr val="1670B9"/>
    <a:srgbClr val="0070C0"/>
    <a:srgbClr val="B69B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6B59B9-53BD-40C4-A102-2195593156A9}" v="2" dt="2021-08-18T15:57:33.4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2" autoAdjust="0"/>
    <p:restoredTop sz="95652" autoAdjust="0"/>
  </p:normalViewPr>
  <p:slideViewPr>
    <p:cSldViewPr>
      <p:cViewPr varScale="1">
        <p:scale>
          <a:sx n="75" d="100"/>
          <a:sy n="75" d="100"/>
        </p:scale>
        <p:origin x="176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02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1F790455-B05B-4611-9FAC-BE92FA83B9C6}" type="datetimeFigureOut">
              <a:rPr lang="en-US" smtClean="0"/>
              <a:t>10/6/2021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C6941E76-EBF7-46B2-BF10-5B1157F5D915}" type="slidenum">
              <a:rPr lang="en-US" smtClean="0"/>
              <a:t>‹#›</a:t>
            </a:fld>
            <a:endParaRPr lang="en-US" dirty="0"/>
          </a:p>
        </p:txBody>
      </p:sp>
    </p:spTree>
    <p:extLst>
      <p:ext uri="{BB962C8B-B14F-4D97-AF65-F5344CB8AC3E}">
        <p14:creationId xmlns:p14="http://schemas.microsoft.com/office/powerpoint/2010/main" val="406546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6941E76-EBF7-46B2-BF10-5B1157F5D915}" type="slidenum">
              <a:rPr lang="en-US" smtClean="0"/>
              <a:t>1</a:t>
            </a:fld>
            <a:endParaRPr lang="en-US" dirty="0"/>
          </a:p>
        </p:txBody>
      </p:sp>
    </p:spTree>
    <p:extLst>
      <p:ext uri="{BB962C8B-B14F-4D97-AF65-F5344CB8AC3E}">
        <p14:creationId xmlns:p14="http://schemas.microsoft.com/office/powerpoint/2010/main" val="132076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941E76-EBF7-46B2-BF10-5B1157F5D915}" type="slidenum">
              <a:rPr lang="en-US" smtClean="0"/>
              <a:t>10</a:t>
            </a:fld>
            <a:endParaRPr lang="en-US" dirty="0"/>
          </a:p>
        </p:txBody>
      </p:sp>
    </p:spTree>
    <p:extLst>
      <p:ext uri="{BB962C8B-B14F-4D97-AF65-F5344CB8AC3E}">
        <p14:creationId xmlns:p14="http://schemas.microsoft.com/office/powerpoint/2010/main" val="1849191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941E76-EBF7-46B2-BF10-5B1157F5D915}" type="slidenum">
              <a:rPr lang="en-US" smtClean="0"/>
              <a:t>2</a:t>
            </a:fld>
            <a:endParaRPr lang="en-US" dirty="0"/>
          </a:p>
        </p:txBody>
      </p:sp>
    </p:spTree>
    <p:extLst>
      <p:ext uri="{BB962C8B-B14F-4D97-AF65-F5344CB8AC3E}">
        <p14:creationId xmlns:p14="http://schemas.microsoft.com/office/powerpoint/2010/main" val="855029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highlight>
                <a:srgbClr val="FFFF00"/>
              </a:highlight>
            </a:endParaRPr>
          </a:p>
        </p:txBody>
      </p:sp>
      <p:sp>
        <p:nvSpPr>
          <p:cNvPr id="4" name="Slide Number Placeholder 3"/>
          <p:cNvSpPr>
            <a:spLocks noGrp="1"/>
          </p:cNvSpPr>
          <p:nvPr>
            <p:ph type="sldNum" sz="quarter" idx="5"/>
          </p:nvPr>
        </p:nvSpPr>
        <p:spPr/>
        <p:txBody>
          <a:bodyPr/>
          <a:lstStyle/>
          <a:p>
            <a:fld id="{C6941E76-EBF7-46B2-BF10-5B1157F5D915}" type="slidenum">
              <a:rPr lang="en-US" smtClean="0"/>
              <a:t>3</a:t>
            </a:fld>
            <a:endParaRPr lang="en-US" dirty="0"/>
          </a:p>
        </p:txBody>
      </p:sp>
    </p:spTree>
    <p:extLst>
      <p:ext uri="{BB962C8B-B14F-4D97-AF65-F5344CB8AC3E}">
        <p14:creationId xmlns:p14="http://schemas.microsoft.com/office/powerpoint/2010/main" val="2920198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6941E76-EBF7-46B2-BF10-5B1157F5D915}" type="slidenum">
              <a:rPr lang="en-US" smtClean="0"/>
              <a:t>4</a:t>
            </a:fld>
            <a:endParaRPr lang="en-US" dirty="0"/>
          </a:p>
        </p:txBody>
      </p:sp>
    </p:spTree>
    <p:extLst>
      <p:ext uri="{BB962C8B-B14F-4D97-AF65-F5344CB8AC3E}">
        <p14:creationId xmlns:p14="http://schemas.microsoft.com/office/powerpoint/2010/main" val="4162337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solidFill>
                <a:srgbClr val="FF0000"/>
              </a:solidFill>
            </a:endParaRPr>
          </a:p>
        </p:txBody>
      </p:sp>
      <p:sp>
        <p:nvSpPr>
          <p:cNvPr id="4" name="Slide Number Placeholder 3"/>
          <p:cNvSpPr>
            <a:spLocks noGrp="1"/>
          </p:cNvSpPr>
          <p:nvPr>
            <p:ph type="sldNum" sz="quarter" idx="5"/>
          </p:nvPr>
        </p:nvSpPr>
        <p:spPr/>
        <p:txBody>
          <a:bodyPr/>
          <a:lstStyle/>
          <a:p>
            <a:fld id="{C6941E76-EBF7-46B2-BF10-5B1157F5D915}" type="slidenum">
              <a:rPr lang="en-US" smtClean="0"/>
              <a:t>5</a:t>
            </a:fld>
            <a:endParaRPr lang="en-US" dirty="0"/>
          </a:p>
        </p:txBody>
      </p:sp>
    </p:spTree>
    <p:extLst>
      <p:ext uri="{BB962C8B-B14F-4D97-AF65-F5344CB8AC3E}">
        <p14:creationId xmlns:p14="http://schemas.microsoft.com/office/powerpoint/2010/main" val="1065805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941E76-EBF7-46B2-BF10-5B1157F5D915}" type="slidenum">
              <a:rPr lang="en-US" smtClean="0"/>
              <a:t>6</a:t>
            </a:fld>
            <a:endParaRPr lang="en-US" dirty="0"/>
          </a:p>
        </p:txBody>
      </p:sp>
    </p:spTree>
    <p:extLst>
      <p:ext uri="{BB962C8B-B14F-4D97-AF65-F5344CB8AC3E}">
        <p14:creationId xmlns:p14="http://schemas.microsoft.com/office/powerpoint/2010/main" val="707968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941E76-EBF7-46B2-BF10-5B1157F5D915}" type="slidenum">
              <a:rPr lang="en-US" smtClean="0"/>
              <a:t>7</a:t>
            </a:fld>
            <a:endParaRPr lang="en-US" dirty="0"/>
          </a:p>
        </p:txBody>
      </p:sp>
    </p:spTree>
    <p:extLst>
      <p:ext uri="{BB962C8B-B14F-4D97-AF65-F5344CB8AC3E}">
        <p14:creationId xmlns:p14="http://schemas.microsoft.com/office/powerpoint/2010/main" val="8476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highlight>
                <a:srgbClr val="FFFF00"/>
              </a:highlight>
            </a:endParaRPr>
          </a:p>
        </p:txBody>
      </p:sp>
      <p:sp>
        <p:nvSpPr>
          <p:cNvPr id="4" name="Slide Number Placeholder 3"/>
          <p:cNvSpPr>
            <a:spLocks noGrp="1"/>
          </p:cNvSpPr>
          <p:nvPr>
            <p:ph type="sldNum" sz="quarter" idx="5"/>
          </p:nvPr>
        </p:nvSpPr>
        <p:spPr/>
        <p:txBody>
          <a:bodyPr/>
          <a:lstStyle/>
          <a:p>
            <a:fld id="{C6941E76-EBF7-46B2-BF10-5B1157F5D915}" type="slidenum">
              <a:rPr lang="en-US" smtClean="0"/>
              <a:t>8</a:t>
            </a:fld>
            <a:endParaRPr lang="en-US" dirty="0"/>
          </a:p>
        </p:txBody>
      </p:sp>
    </p:spTree>
    <p:extLst>
      <p:ext uri="{BB962C8B-B14F-4D97-AF65-F5344CB8AC3E}">
        <p14:creationId xmlns:p14="http://schemas.microsoft.com/office/powerpoint/2010/main" val="3504944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242" marR="59370">
              <a:lnSpc>
                <a:spcPct val="119000"/>
              </a:lnSpc>
            </a:pPr>
            <a:endParaRPr lang="en-US" spc="14" dirty="0">
              <a:latin typeface="Gill Sans MT"/>
            </a:endParaRPr>
          </a:p>
        </p:txBody>
      </p:sp>
      <p:sp>
        <p:nvSpPr>
          <p:cNvPr id="4" name="Slide Number Placeholder 3"/>
          <p:cNvSpPr>
            <a:spLocks noGrp="1"/>
          </p:cNvSpPr>
          <p:nvPr>
            <p:ph type="sldNum" sz="quarter" idx="5"/>
          </p:nvPr>
        </p:nvSpPr>
        <p:spPr/>
        <p:txBody>
          <a:bodyPr/>
          <a:lstStyle/>
          <a:p>
            <a:fld id="{535CAEC2-4F9D-42A6-B11E-E77EEFEAFB71}" type="slidenum">
              <a:rPr lang="en-US" smtClean="0"/>
              <a:t>9</a:t>
            </a:fld>
            <a:endParaRPr lang="en-US" dirty="0"/>
          </a:p>
        </p:txBody>
      </p:sp>
    </p:spTree>
    <p:extLst>
      <p:ext uri="{BB962C8B-B14F-4D97-AF65-F5344CB8AC3E}">
        <p14:creationId xmlns:p14="http://schemas.microsoft.com/office/powerpoint/2010/main" val="1117930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hyperlink" Target="http://www.medicareplansneo.co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www.medicareplansneo.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73334">
            <a:alpha val="80000"/>
          </a:srgbClr>
        </a:solidFill>
        <a:effectLst/>
      </p:bgPr>
    </p:bg>
    <p:spTree>
      <p:nvGrpSpPr>
        <p:cNvPr id="1" name=""/>
        <p:cNvGrpSpPr/>
        <p:nvPr/>
      </p:nvGrpSpPr>
      <p:grpSpPr>
        <a:xfrm>
          <a:off x="0" y="0"/>
          <a:ext cx="0" cy="0"/>
          <a:chOff x="0" y="0"/>
          <a:chExt cx="0" cy="0"/>
        </a:xfrm>
      </p:grpSpPr>
      <p:pic>
        <p:nvPicPr>
          <p:cNvPr id="21" name="Picture 20" descr="Background pattern&#10;&#10;Description automatically generated">
            <a:extLst>
              <a:ext uri="{FF2B5EF4-FFF2-40B4-BE49-F238E27FC236}">
                <a16:creationId xmlns:a16="http://schemas.microsoft.com/office/drawing/2014/main" id="{21FA7976-C1AC-4C45-9D12-7961AB55AC78}"/>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81000" y="-4832983"/>
            <a:ext cx="18897600" cy="15990277"/>
          </a:xfrm>
          <a:prstGeom prst="rect">
            <a:avLst/>
          </a:prstGeom>
        </p:spPr>
      </p:pic>
      <p:sp>
        <p:nvSpPr>
          <p:cNvPr id="20" name="Rectangle 19">
            <a:extLst>
              <a:ext uri="{FF2B5EF4-FFF2-40B4-BE49-F238E27FC236}">
                <a16:creationId xmlns:a16="http://schemas.microsoft.com/office/drawing/2014/main" id="{26942FEE-919F-4302-B28C-6BC698CEA1D9}"/>
              </a:ext>
            </a:extLst>
          </p:cNvPr>
          <p:cNvSpPr/>
          <p:nvPr/>
        </p:nvSpPr>
        <p:spPr>
          <a:xfrm>
            <a:off x="-209551" y="-190500"/>
            <a:ext cx="18707102" cy="10896600"/>
          </a:xfrm>
          <a:prstGeom prst="rect">
            <a:avLst/>
          </a:prstGeom>
          <a:solidFill>
            <a:srgbClr val="37333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2"/>
          <p:cNvGrpSpPr/>
          <p:nvPr/>
        </p:nvGrpSpPr>
        <p:grpSpPr>
          <a:xfrm>
            <a:off x="3613491" y="2774147"/>
            <a:ext cx="11061017" cy="175832"/>
            <a:chOff x="0" y="0"/>
            <a:chExt cx="31956539" cy="508000"/>
          </a:xfrm>
        </p:grpSpPr>
        <p:sp>
          <p:nvSpPr>
            <p:cNvPr id="3" name="Freeform 3"/>
            <p:cNvSpPr/>
            <p:nvPr/>
          </p:nvSpPr>
          <p:spPr>
            <a:xfrm>
              <a:off x="0" y="215900"/>
              <a:ext cx="31956539" cy="76200"/>
            </a:xfrm>
            <a:custGeom>
              <a:avLst/>
              <a:gdLst/>
              <a:ahLst/>
              <a:cxnLst/>
              <a:rect l="l" t="t" r="r" b="b"/>
              <a:pathLst>
                <a:path w="31956539" h="76200">
                  <a:moveTo>
                    <a:pt x="0" y="0"/>
                  </a:moveTo>
                  <a:lnTo>
                    <a:pt x="31956539" y="0"/>
                  </a:lnTo>
                  <a:lnTo>
                    <a:pt x="31956539" y="76200"/>
                  </a:lnTo>
                  <a:lnTo>
                    <a:pt x="0" y="76200"/>
                  </a:lnTo>
                  <a:close/>
                </a:path>
              </a:pathLst>
            </a:custGeom>
            <a:solidFill>
              <a:srgbClr val="F9C213"/>
            </a:solidFill>
          </p:spPr>
        </p:sp>
      </p:grpSp>
      <p:grpSp>
        <p:nvGrpSpPr>
          <p:cNvPr id="4" name="Group 4"/>
          <p:cNvGrpSpPr/>
          <p:nvPr/>
        </p:nvGrpSpPr>
        <p:grpSpPr>
          <a:xfrm>
            <a:off x="3613491" y="7368897"/>
            <a:ext cx="11061017" cy="175832"/>
            <a:chOff x="0" y="0"/>
            <a:chExt cx="31956539" cy="508000"/>
          </a:xfrm>
        </p:grpSpPr>
        <p:sp>
          <p:nvSpPr>
            <p:cNvPr id="5" name="Freeform 5"/>
            <p:cNvSpPr/>
            <p:nvPr/>
          </p:nvSpPr>
          <p:spPr>
            <a:xfrm>
              <a:off x="0" y="215900"/>
              <a:ext cx="31956539" cy="76200"/>
            </a:xfrm>
            <a:custGeom>
              <a:avLst/>
              <a:gdLst/>
              <a:ahLst/>
              <a:cxnLst/>
              <a:rect l="l" t="t" r="r" b="b"/>
              <a:pathLst>
                <a:path w="31956539" h="76200">
                  <a:moveTo>
                    <a:pt x="0" y="0"/>
                  </a:moveTo>
                  <a:lnTo>
                    <a:pt x="31956539" y="0"/>
                  </a:lnTo>
                  <a:lnTo>
                    <a:pt x="31956539" y="76200"/>
                  </a:lnTo>
                  <a:lnTo>
                    <a:pt x="0" y="76200"/>
                  </a:lnTo>
                  <a:close/>
                </a:path>
              </a:pathLst>
            </a:custGeom>
            <a:solidFill>
              <a:srgbClr val="F9C213"/>
            </a:solidFill>
          </p:spPr>
        </p:sp>
      </p:grpSp>
      <p:grpSp>
        <p:nvGrpSpPr>
          <p:cNvPr id="6" name="Group 6"/>
          <p:cNvGrpSpPr/>
          <p:nvPr/>
        </p:nvGrpSpPr>
        <p:grpSpPr>
          <a:xfrm>
            <a:off x="-18529" y="9640046"/>
            <a:ext cx="666700" cy="665634"/>
            <a:chOff x="0" y="0"/>
            <a:chExt cx="6350000" cy="6339840"/>
          </a:xfrm>
          <a:solidFill>
            <a:schemeClr val="bg1"/>
          </a:solidFill>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grpFill/>
          </p:spPr>
        </p:sp>
      </p:grpSp>
      <p:grpSp>
        <p:nvGrpSpPr>
          <p:cNvPr id="8" name="Group 8"/>
          <p:cNvGrpSpPr/>
          <p:nvPr/>
        </p:nvGrpSpPr>
        <p:grpSpPr>
          <a:xfrm rot="-5400000">
            <a:off x="17640362" y="9640046"/>
            <a:ext cx="666700" cy="665634"/>
            <a:chOff x="0" y="0"/>
            <a:chExt cx="6350000" cy="6339840"/>
          </a:xfrm>
          <a:solidFill>
            <a:schemeClr val="bg1"/>
          </a:solidFill>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grpFill/>
          </p:spPr>
        </p:sp>
      </p:grpSp>
      <p:grpSp>
        <p:nvGrpSpPr>
          <p:cNvPr id="10" name="Group 10"/>
          <p:cNvGrpSpPr/>
          <p:nvPr/>
        </p:nvGrpSpPr>
        <p:grpSpPr>
          <a:xfrm rot="5400000">
            <a:off x="-19062" y="-17996"/>
            <a:ext cx="666700" cy="665634"/>
            <a:chOff x="0" y="0"/>
            <a:chExt cx="6350000" cy="6339840"/>
          </a:xfrm>
          <a:solidFill>
            <a:schemeClr val="bg1"/>
          </a:solidFill>
        </p:grpSpPr>
        <p:sp>
          <p:nvSpPr>
            <p:cNvPr id="11" name="Freeform 11"/>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grpFill/>
          </p:spPr>
        </p:sp>
      </p:grpSp>
      <p:grpSp>
        <p:nvGrpSpPr>
          <p:cNvPr id="12" name="Group 12"/>
          <p:cNvGrpSpPr/>
          <p:nvPr/>
        </p:nvGrpSpPr>
        <p:grpSpPr>
          <a:xfrm rot="-10800000">
            <a:off x="17639829" y="-18529"/>
            <a:ext cx="666700" cy="665634"/>
            <a:chOff x="0" y="0"/>
            <a:chExt cx="6350000" cy="6339840"/>
          </a:xfrm>
          <a:solidFill>
            <a:schemeClr val="bg1"/>
          </a:solidFill>
        </p:grpSpPr>
        <p:sp>
          <p:nvSpPr>
            <p:cNvPr id="13" name="Freeform 13"/>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grpFill/>
          </p:spPr>
        </p:sp>
      </p:grpSp>
      <p:sp>
        <p:nvSpPr>
          <p:cNvPr id="14" name="TextBox 14"/>
          <p:cNvSpPr txBox="1"/>
          <p:nvPr/>
        </p:nvSpPr>
        <p:spPr>
          <a:xfrm>
            <a:off x="5638800" y="8343530"/>
            <a:ext cx="2477147" cy="625171"/>
          </a:xfrm>
          <a:prstGeom prst="rect">
            <a:avLst/>
          </a:prstGeom>
        </p:spPr>
        <p:txBody>
          <a:bodyPr wrap="square" lIns="0" tIns="0" rIns="0" bIns="0" rtlCol="0" anchor="t">
            <a:spAutoFit/>
          </a:bodyPr>
          <a:lstStyle/>
          <a:p>
            <a:pPr algn="ctr">
              <a:lnSpc>
                <a:spcPts val="4480"/>
              </a:lnSpc>
              <a:spcBef>
                <a:spcPct val="0"/>
              </a:spcBef>
            </a:pPr>
            <a:r>
              <a:rPr lang="en-US" sz="4800" spc="128" dirty="0">
                <a:solidFill>
                  <a:schemeClr val="bg1"/>
                </a:solidFill>
                <a:latin typeface="Glacial Indifference" panose="020B0604020202020204" charset="0"/>
              </a:rPr>
              <a:t>with</a:t>
            </a:r>
            <a:r>
              <a:rPr lang="en-US" sz="6000" spc="128" dirty="0">
                <a:solidFill>
                  <a:schemeClr val="bg1"/>
                </a:solidFill>
                <a:latin typeface="Glacial Indifference" panose="020B0604020202020204" charset="0"/>
              </a:rPr>
              <a:t> </a:t>
            </a:r>
          </a:p>
        </p:txBody>
      </p:sp>
      <p:sp>
        <p:nvSpPr>
          <p:cNvPr id="15" name="TextBox 15"/>
          <p:cNvSpPr txBox="1"/>
          <p:nvPr/>
        </p:nvSpPr>
        <p:spPr>
          <a:xfrm>
            <a:off x="2209800" y="3032926"/>
            <a:ext cx="14242069" cy="1354217"/>
          </a:xfrm>
          <a:prstGeom prst="rect">
            <a:avLst/>
          </a:prstGeom>
        </p:spPr>
        <p:txBody>
          <a:bodyPr wrap="square" lIns="0" tIns="0" rIns="0" bIns="0" rtlCol="0" anchor="t">
            <a:spAutoFit/>
          </a:bodyPr>
          <a:lstStyle/>
          <a:p>
            <a:pPr algn="ctr"/>
            <a:r>
              <a:rPr lang="en-US" sz="8800" dirty="0">
                <a:solidFill>
                  <a:srgbClr val="F9C213"/>
                </a:solidFill>
                <a:latin typeface="Aleo Light Bold" panose="020B0604020202020204" charset="0"/>
              </a:rPr>
              <a:t>Medicare</a:t>
            </a:r>
          </a:p>
        </p:txBody>
      </p:sp>
      <p:sp>
        <p:nvSpPr>
          <p:cNvPr id="16" name="TextBox 8">
            <a:extLst>
              <a:ext uri="{FF2B5EF4-FFF2-40B4-BE49-F238E27FC236}">
                <a16:creationId xmlns:a16="http://schemas.microsoft.com/office/drawing/2014/main" id="{818AD1CF-081C-4C84-B254-7C99EE94394F}"/>
              </a:ext>
            </a:extLst>
          </p:cNvPr>
          <p:cNvSpPr txBox="1"/>
          <p:nvPr/>
        </p:nvSpPr>
        <p:spPr>
          <a:xfrm>
            <a:off x="5369912" y="5706227"/>
            <a:ext cx="7395775" cy="586699"/>
          </a:xfrm>
          <a:prstGeom prst="rect">
            <a:avLst/>
          </a:prstGeom>
        </p:spPr>
        <p:txBody>
          <a:bodyPr lIns="0" tIns="0" rIns="0" bIns="0" rtlCol="0" anchor="t">
            <a:spAutoFit/>
          </a:bodyPr>
          <a:lstStyle/>
          <a:p>
            <a:pPr algn="ctr">
              <a:lnSpc>
                <a:spcPts val="4480"/>
              </a:lnSpc>
              <a:spcBef>
                <a:spcPct val="0"/>
              </a:spcBef>
            </a:pPr>
            <a:r>
              <a:rPr lang="en-US" sz="4800" spc="128" dirty="0">
                <a:solidFill>
                  <a:schemeClr val="bg1"/>
                </a:solidFill>
                <a:latin typeface="Glacial Indifference Bold" panose="020B0604020202020204" charset="0"/>
              </a:rPr>
              <a:t>WEBINAR</a:t>
            </a:r>
          </a:p>
        </p:txBody>
      </p:sp>
      <p:pic>
        <p:nvPicPr>
          <p:cNvPr id="22" name="Picture 21" descr="A picture containing logo&#10;&#10;Description automatically generated">
            <a:extLst>
              <a:ext uri="{FF2B5EF4-FFF2-40B4-BE49-F238E27FC236}">
                <a16:creationId xmlns:a16="http://schemas.microsoft.com/office/drawing/2014/main" id="{89E1C3B7-2BC2-48B1-BB70-0815D45B5C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0" y="7892328"/>
            <a:ext cx="4572000" cy="1698082"/>
          </a:xfrm>
          <a:prstGeom prst="rect">
            <a:avLst/>
          </a:prstGeom>
        </p:spPr>
      </p:pic>
    </p:spTree>
    <p:extLst>
      <p:ext uri="{BB962C8B-B14F-4D97-AF65-F5344CB8AC3E}">
        <p14:creationId xmlns:p14="http://schemas.microsoft.com/office/powerpoint/2010/main" val="1033691511"/>
      </p:ext>
    </p:extLst>
  </p:cSld>
  <p:clrMapOvr>
    <a:masterClrMapping/>
  </p:clrMapOvr>
  <mc:AlternateContent xmlns:mc="http://schemas.openxmlformats.org/markup-compatibility/2006" xmlns:p14="http://schemas.microsoft.com/office/powerpoint/2010/main">
    <mc:Choice Requires="p14">
      <p:transition spd="slow" p14:dur="2000" advTm="11253"/>
    </mc:Choice>
    <mc:Fallback xmlns="">
      <p:transition spd="slow" advTm="1125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41012" y="1071087"/>
            <a:ext cx="12805975" cy="1305371"/>
            <a:chOff x="0" y="-104775"/>
            <a:chExt cx="17074634" cy="1740495"/>
          </a:xfrm>
        </p:grpSpPr>
        <p:grpSp>
          <p:nvGrpSpPr>
            <p:cNvPr id="3" name="Group 3"/>
            <p:cNvGrpSpPr/>
            <p:nvPr/>
          </p:nvGrpSpPr>
          <p:grpSpPr>
            <a:xfrm>
              <a:off x="4744705" y="1401277"/>
              <a:ext cx="7585223" cy="234443"/>
              <a:chOff x="0" y="0"/>
              <a:chExt cx="16435930" cy="508000"/>
            </a:xfrm>
          </p:grpSpPr>
          <p:sp>
            <p:nvSpPr>
              <p:cNvPr id="4" name="Freeform 4"/>
              <p:cNvSpPr/>
              <p:nvPr/>
            </p:nvSpPr>
            <p:spPr>
              <a:xfrm>
                <a:off x="0" y="215900"/>
                <a:ext cx="16435930" cy="76200"/>
              </a:xfrm>
              <a:custGeom>
                <a:avLst/>
                <a:gdLst/>
                <a:ahLst/>
                <a:cxnLst/>
                <a:rect l="l" t="t" r="r" b="b"/>
                <a:pathLst>
                  <a:path w="16435930" h="76200">
                    <a:moveTo>
                      <a:pt x="0" y="0"/>
                    </a:moveTo>
                    <a:lnTo>
                      <a:pt x="16435930" y="0"/>
                    </a:lnTo>
                    <a:lnTo>
                      <a:pt x="16435930" y="76200"/>
                    </a:lnTo>
                    <a:lnTo>
                      <a:pt x="0" y="76200"/>
                    </a:lnTo>
                    <a:close/>
                  </a:path>
                </a:pathLst>
              </a:custGeom>
              <a:solidFill>
                <a:srgbClr val="373334"/>
              </a:solidFill>
            </p:spPr>
          </p:sp>
        </p:grpSp>
        <p:sp>
          <p:nvSpPr>
            <p:cNvPr id="5" name="TextBox 5"/>
            <p:cNvSpPr txBox="1"/>
            <p:nvPr/>
          </p:nvSpPr>
          <p:spPr>
            <a:xfrm>
              <a:off x="0" y="-104775"/>
              <a:ext cx="17074634" cy="1166303"/>
            </a:xfrm>
            <a:prstGeom prst="rect">
              <a:avLst/>
            </a:prstGeom>
          </p:spPr>
          <p:txBody>
            <a:bodyPr lIns="0" tIns="0" rIns="0" bIns="0" rtlCol="0" anchor="t">
              <a:spAutoFit/>
            </a:bodyPr>
            <a:lstStyle/>
            <a:p>
              <a:pPr algn="ctr">
                <a:lnSpc>
                  <a:spcPts val="7280"/>
                </a:lnSpc>
              </a:pPr>
              <a:r>
                <a:rPr lang="en-US" sz="6000" spc="104" dirty="0">
                  <a:solidFill>
                    <a:srgbClr val="373334"/>
                  </a:solidFill>
                  <a:latin typeface="Aleo Light Bold" panose="020B0604020202020204" charset="0"/>
                </a:rPr>
                <a:t>Questions?</a:t>
              </a:r>
            </a:p>
          </p:txBody>
        </p:sp>
      </p:grpSp>
      <p:grpSp>
        <p:nvGrpSpPr>
          <p:cNvPr id="21" name="Group 21"/>
          <p:cNvGrpSpPr/>
          <p:nvPr/>
        </p:nvGrpSpPr>
        <p:grpSpPr>
          <a:xfrm>
            <a:off x="-18529" y="9639704"/>
            <a:ext cx="666700" cy="665634"/>
            <a:chOff x="0" y="0"/>
            <a:chExt cx="6350000" cy="6339840"/>
          </a:xfrm>
          <a:solidFill>
            <a:srgbClr val="CCCCCC"/>
          </a:solidFill>
        </p:grpSpPr>
        <p:sp>
          <p:nvSpPr>
            <p:cNvPr id="22" name="Freeform 22"/>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grpFill/>
          </p:spPr>
        </p:sp>
      </p:grpSp>
      <p:grpSp>
        <p:nvGrpSpPr>
          <p:cNvPr id="23" name="Group 23"/>
          <p:cNvGrpSpPr/>
          <p:nvPr/>
        </p:nvGrpSpPr>
        <p:grpSpPr>
          <a:xfrm rot="-5400000">
            <a:off x="17640362" y="9639704"/>
            <a:ext cx="666700" cy="665634"/>
            <a:chOff x="0" y="0"/>
            <a:chExt cx="6350000" cy="6339840"/>
          </a:xfrm>
          <a:solidFill>
            <a:srgbClr val="CCCCCC"/>
          </a:solidFill>
        </p:grpSpPr>
        <p:sp>
          <p:nvSpPr>
            <p:cNvPr id="24" name="Freeform 24"/>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grpFill/>
          </p:spPr>
        </p:sp>
      </p:grpSp>
      <p:grpSp>
        <p:nvGrpSpPr>
          <p:cNvPr id="25" name="Group 25"/>
          <p:cNvGrpSpPr/>
          <p:nvPr/>
        </p:nvGrpSpPr>
        <p:grpSpPr>
          <a:xfrm rot="5400000">
            <a:off x="-19062" y="-18337"/>
            <a:ext cx="666700" cy="665634"/>
            <a:chOff x="0" y="0"/>
            <a:chExt cx="6350000" cy="6339840"/>
          </a:xfrm>
          <a:solidFill>
            <a:srgbClr val="CCCCCC"/>
          </a:solidFill>
        </p:grpSpPr>
        <p:sp>
          <p:nvSpPr>
            <p:cNvPr id="26" name="Freeform 26"/>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grpFill/>
          </p:spPr>
        </p:sp>
      </p:grpSp>
      <p:grpSp>
        <p:nvGrpSpPr>
          <p:cNvPr id="27" name="Group 27"/>
          <p:cNvGrpSpPr/>
          <p:nvPr/>
        </p:nvGrpSpPr>
        <p:grpSpPr>
          <a:xfrm rot="-10800000">
            <a:off x="17639829" y="-18871"/>
            <a:ext cx="666700" cy="665634"/>
            <a:chOff x="0" y="0"/>
            <a:chExt cx="6350000" cy="6339840"/>
          </a:xfrm>
          <a:solidFill>
            <a:srgbClr val="CCCCCC"/>
          </a:solidFill>
        </p:grpSpPr>
        <p:sp>
          <p:nvSpPr>
            <p:cNvPr id="28" name="Freeform 28"/>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grpFill/>
          </p:spPr>
        </p:sp>
      </p:grpSp>
      <p:sp>
        <p:nvSpPr>
          <p:cNvPr id="7" name="Rectangle 6">
            <a:extLst>
              <a:ext uri="{FF2B5EF4-FFF2-40B4-BE49-F238E27FC236}">
                <a16:creationId xmlns:a16="http://schemas.microsoft.com/office/drawing/2014/main" id="{F7052DA7-83D4-41D9-92E3-D36027DE2470}"/>
              </a:ext>
            </a:extLst>
          </p:cNvPr>
          <p:cNvSpPr/>
          <p:nvPr/>
        </p:nvSpPr>
        <p:spPr>
          <a:xfrm>
            <a:off x="4347584" y="2552700"/>
            <a:ext cx="9372600" cy="630942"/>
          </a:xfrm>
          <a:prstGeom prst="rect">
            <a:avLst/>
          </a:prstGeom>
        </p:spPr>
        <p:txBody>
          <a:bodyPr wrap="square">
            <a:spAutoFit/>
          </a:bodyPr>
          <a:lstStyle/>
          <a:p>
            <a:pPr algn="ctr"/>
            <a:r>
              <a:rPr lang="en-US" sz="3500" spc="350" dirty="0">
                <a:solidFill>
                  <a:srgbClr val="F9C213"/>
                </a:solidFill>
                <a:latin typeface="Glacial Indifference Bold"/>
              </a:rPr>
              <a:t>HOW CAN WE HELP YOU?</a:t>
            </a:r>
          </a:p>
        </p:txBody>
      </p:sp>
      <p:sp>
        <p:nvSpPr>
          <p:cNvPr id="6" name="TextBox 10">
            <a:extLst>
              <a:ext uri="{FF2B5EF4-FFF2-40B4-BE49-F238E27FC236}">
                <a16:creationId xmlns:a16="http://schemas.microsoft.com/office/drawing/2014/main" id="{DB6B5A8D-897A-4F29-BE75-C593BCF1BBF2}"/>
              </a:ext>
            </a:extLst>
          </p:cNvPr>
          <p:cNvSpPr txBox="1"/>
          <p:nvPr/>
        </p:nvSpPr>
        <p:spPr>
          <a:xfrm>
            <a:off x="3297741" y="5017952"/>
            <a:ext cx="11692516" cy="2693045"/>
          </a:xfrm>
          <a:prstGeom prst="rect">
            <a:avLst/>
          </a:prstGeom>
        </p:spPr>
        <p:txBody>
          <a:bodyPr wrap="square" lIns="0" tIns="0" rIns="0" bIns="0" rtlCol="0" anchor="t">
            <a:spAutoFit/>
          </a:bodyPr>
          <a:lstStyle/>
          <a:p>
            <a:pPr algn="ctr">
              <a:lnSpc>
                <a:spcPts val="4200"/>
              </a:lnSpc>
              <a:buClr>
                <a:srgbClr val="F9C213"/>
              </a:buClr>
            </a:pPr>
            <a:r>
              <a:rPr lang="en-US" sz="3600" b="1" spc="84" dirty="0">
                <a:solidFill>
                  <a:srgbClr val="373334"/>
                </a:solidFill>
                <a:latin typeface="Glacial Indifference"/>
              </a:rPr>
              <a:t>KAZ Company</a:t>
            </a:r>
          </a:p>
          <a:p>
            <a:pPr algn="ctr">
              <a:lnSpc>
                <a:spcPts val="4200"/>
              </a:lnSpc>
              <a:buClr>
                <a:srgbClr val="F9C213"/>
              </a:buClr>
            </a:pPr>
            <a:endParaRPr lang="en-US" sz="3600" b="1" spc="84" dirty="0">
              <a:solidFill>
                <a:srgbClr val="373334"/>
              </a:solidFill>
              <a:latin typeface="Glacial Indifference"/>
            </a:endParaRPr>
          </a:p>
          <a:p>
            <a:pPr algn="ctr">
              <a:lnSpc>
                <a:spcPts val="4200"/>
              </a:lnSpc>
              <a:buClr>
                <a:srgbClr val="F9C213"/>
              </a:buClr>
            </a:pPr>
            <a:r>
              <a:rPr lang="en-US" sz="3600" spc="84" dirty="0">
                <a:solidFill>
                  <a:srgbClr val="373334"/>
                </a:solidFill>
                <a:latin typeface="Glacial Indifference"/>
              </a:rPr>
              <a:t>Phone: (216) 901-9300</a:t>
            </a:r>
          </a:p>
          <a:p>
            <a:pPr algn="ctr">
              <a:lnSpc>
                <a:spcPts val="4200"/>
              </a:lnSpc>
              <a:buClr>
                <a:srgbClr val="F9C213"/>
              </a:buClr>
            </a:pPr>
            <a:endParaRPr lang="en-US" sz="3600" spc="84" dirty="0">
              <a:solidFill>
                <a:srgbClr val="373334"/>
              </a:solidFill>
              <a:latin typeface="Glacial Indifference"/>
            </a:endParaRPr>
          </a:p>
          <a:p>
            <a:pPr algn="ctr">
              <a:lnSpc>
                <a:spcPts val="4200"/>
              </a:lnSpc>
              <a:buClr>
                <a:srgbClr val="F9C213"/>
              </a:buClr>
            </a:pPr>
            <a:r>
              <a:rPr lang="en-US" sz="3600" spc="84" dirty="0">
                <a:solidFill>
                  <a:srgbClr val="373334"/>
                </a:solidFill>
                <a:latin typeface="Glacial Indifference"/>
                <a:hlinkClick r:id="rId3"/>
              </a:rPr>
              <a:t>www.medicareplansneo.com</a:t>
            </a:r>
            <a:r>
              <a:rPr lang="en-US" sz="3600" spc="84" dirty="0">
                <a:solidFill>
                  <a:srgbClr val="373334"/>
                </a:solidFill>
                <a:latin typeface="Glacial Indifference"/>
              </a:rPr>
              <a:t> </a:t>
            </a:r>
          </a:p>
        </p:txBody>
      </p:sp>
      <p:pic>
        <p:nvPicPr>
          <p:cNvPr id="16" name="Picture 15" descr="A picture containing logo&#10;&#10;Description automatically generated">
            <a:extLst>
              <a:ext uri="{FF2B5EF4-FFF2-40B4-BE49-F238E27FC236}">
                <a16:creationId xmlns:a16="http://schemas.microsoft.com/office/drawing/2014/main" id="{E5118E09-64A0-4628-8287-04564DFF25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288" y="313946"/>
            <a:ext cx="4572000" cy="1698082"/>
          </a:xfrm>
          <a:prstGeom prst="rect">
            <a:avLst/>
          </a:prstGeom>
        </p:spPr>
      </p:pic>
    </p:spTree>
    <p:extLst>
      <p:ext uri="{BB962C8B-B14F-4D97-AF65-F5344CB8AC3E}">
        <p14:creationId xmlns:p14="http://schemas.microsoft.com/office/powerpoint/2010/main" val="480185362"/>
      </p:ext>
    </p:extLst>
  </p:cSld>
  <p:clrMapOvr>
    <a:masterClrMapping/>
  </p:clrMapOvr>
  <mc:AlternateContent xmlns:mc="http://schemas.openxmlformats.org/markup-compatibility/2006" xmlns:p14="http://schemas.microsoft.com/office/powerpoint/2010/main">
    <mc:Choice Requires="p14">
      <p:transition spd="slow" p14:dur="2000" advTm="111909"/>
    </mc:Choice>
    <mc:Fallback xmlns="">
      <p:transition spd="slow" advTm="11190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41012" y="1149668"/>
            <a:ext cx="12805975" cy="1226790"/>
            <a:chOff x="0" y="0"/>
            <a:chExt cx="17074634" cy="1635720"/>
          </a:xfrm>
        </p:grpSpPr>
        <p:grpSp>
          <p:nvGrpSpPr>
            <p:cNvPr id="3" name="Group 3"/>
            <p:cNvGrpSpPr/>
            <p:nvPr/>
          </p:nvGrpSpPr>
          <p:grpSpPr>
            <a:xfrm>
              <a:off x="4744705" y="1401277"/>
              <a:ext cx="7585223" cy="234443"/>
              <a:chOff x="0" y="0"/>
              <a:chExt cx="16435930" cy="508000"/>
            </a:xfrm>
          </p:grpSpPr>
          <p:sp>
            <p:nvSpPr>
              <p:cNvPr id="4" name="Freeform 4"/>
              <p:cNvSpPr/>
              <p:nvPr/>
            </p:nvSpPr>
            <p:spPr>
              <a:xfrm>
                <a:off x="0" y="215900"/>
                <a:ext cx="16435930" cy="76200"/>
              </a:xfrm>
              <a:custGeom>
                <a:avLst/>
                <a:gdLst/>
                <a:ahLst/>
                <a:cxnLst/>
                <a:rect l="l" t="t" r="r" b="b"/>
                <a:pathLst>
                  <a:path w="16435930" h="76200">
                    <a:moveTo>
                      <a:pt x="0" y="0"/>
                    </a:moveTo>
                    <a:lnTo>
                      <a:pt x="16435930" y="0"/>
                    </a:lnTo>
                    <a:lnTo>
                      <a:pt x="16435930" y="76200"/>
                    </a:lnTo>
                    <a:lnTo>
                      <a:pt x="0" y="76200"/>
                    </a:lnTo>
                    <a:close/>
                  </a:path>
                </a:pathLst>
              </a:custGeom>
              <a:solidFill>
                <a:srgbClr val="373334"/>
              </a:solidFill>
            </p:spPr>
          </p:sp>
        </p:grpSp>
        <p:sp>
          <p:nvSpPr>
            <p:cNvPr id="5" name="TextBox 5"/>
            <p:cNvSpPr txBox="1"/>
            <p:nvPr/>
          </p:nvSpPr>
          <p:spPr>
            <a:xfrm>
              <a:off x="0" y="-104775"/>
              <a:ext cx="17074634" cy="1160568"/>
            </a:xfrm>
            <a:prstGeom prst="rect">
              <a:avLst/>
            </a:prstGeom>
          </p:spPr>
          <p:txBody>
            <a:bodyPr lIns="0" tIns="0" rIns="0" bIns="0" rtlCol="0" anchor="t">
              <a:spAutoFit/>
            </a:bodyPr>
            <a:lstStyle/>
            <a:p>
              <a:pPr algn="ctr">
                <a:lnSpc>
                  <a:spcPts val="7280"/>
                </a:lnSpc>
              </a:pPr>
              <a:r>
                <a:rPr lang="en-US" sz="6000" spc="104" dirty="0">
                  <a:solidFill>
                    <a:srgbClr val="373334"/>
                  </a:solidFill>
                  <a:latin typeface="Aleo Light Bold" panose="020B0604020202020204" charset="0"/>
                </a:rPr>
                <a:t>Who Can Get Medicare?</a:t>
              </a:r>
            </a:p>
          </p:txBody>
        </p:sp>
      </p:grpSp>
      <p:sp>
        <p:nvSpPr>
          <p:cNvPr id="10" name="TextBox 10"/>
          <p:cNvSpPr txBox="1"/>
          <p:nvPr/>
        </p:nvSpPr>
        <p:spPr>
          <a:xfrm>
            <a:off x="1676400" y="4003999"/>
            <a:ext cx="14478000" cy="4276812"/>
          </a:xfrm>
          <a:prstGeom prst="rect">
            <a:avLst/>
          </a:prstGeom>
        </p:spPr>
        <p:txBody>
          <a:bodyPr wrap="square" lIns="0" tIns="0" rIns="0" bIns="0" rtlCol="0" anchor="t">
            <a:spAutoFit/>
          </a:bodyPr>
          <a:lstStyle/>
          <a:p>
            <a:pPr>
              <a:lnSpc>
                <a:spcPts val="4200"/>
              </a:lnSpc>
              <a:buClr>
                <a:srgbClr val="F9C213"/>
              </a:buClr>
            </a:pPr>
            <a:r>
              <a:rPr lang="en-US" sz="3200" spc="84" dirty="0">
                <a:solidFill>
                  <a:srgbClr val="373334"/>
                </a:solidFill>
                <a:latin typeface="Glacial Indifference"/>
              </a:rPr>
              <a:t>Legal residents must live in the U.S. for </a:t>
            </a:r>
            <a:r>
              <a:rPr lang="en-US" sz="3200" u="sng" spc="84" dirty="0">
                <a:solidFill>
                  <a:srgbClr val="373334"/>
                </a:solidFill>
                <a:latin typeface="Glacial Indifference"/>
              </a:rPr>
              <a:t>at least</a:t>
            </a:r>
            <a:r>
              <a:rPr lang="en-US" sz="3200" spc="84" dirty="0">
                <a:solidFill>
                  <a:srgbClr val="373334"/>
                </a:solidFill>
                <a:latin typeface="Glacial Indifference"/>
              </a:rPr>
              <a:t> 5 years in a row, including the 5 years just before applying for Medicare.</a:t>
            </a:r>
          </a:p>
          <a:p>
            <a:pPr marL="457200" indent="-457200">
              <a:lnSpc>
                <a:spcPts val="4200"/>
              </a:lnSpc>
              <a:buClr>
                <a:srgbClr val="F9C213"/>
              </a:buClr>
              <a:buFont typeface="Arial" panose="020B0604020202020204" pitchFamily="34" charset="0"/>
              <a:buChar char="•"/>
            </a:pPr>
            <a:endParaRPr lang="en-US" sz="3200" spc="84" dirty="0">
              <a:solidFill>
                <a:srgbClr val="373334"/>
              </a:solidFill>
              <a:latin typeface="Glacial Indifference"/>
            </a:endParaRPr>
          </a:p>
          <a:p>
            <a:pPr>
              <a:lnSpc>
                <a:spcPts val="4200"/>
              </a:lnSpc>
              <a:buClr>
                <a:srgbClr val="F9C213"/>
              </a:buClr>
            </a:pPr>
            <a:r>
              <a:rPr lang="en-US" sz="3200" spc="84" dirty="0">
                <a:solidFill>
                  <a:srgbClr val="373334"/>
                </a:solidFill>
                <a:latin typeface="Glacial Indifference"/>
              </a:rPr>
              <a:t>You must also meet one of the following requirements: </a:t>
            </a:r>
          </a:p>
          <a:p>
            <a:pPr marL="457200" indent="-457200">
              <a:lnSpc>
                <a:spcPts val="4200"/>
              </a:lnSpc>
              <a:buClr>
                <a:srgbClr val="F9C213"/>
              </a:buClr>
              <a:buFont typeface="Arial" panose="020B0604020202020204" pitchFamily="34" charset="0"/>
              <a:buChar char="•"/>
            </a:pPr>
            <a:r>
              <a:rPr lang="en-US" sz="3200" spc="84" dirty="0">
                <a:solidFill>
                  <a:srgbClr val="373334"/>
                </a:solidFill>
                <a:latin typeface="Glacial Indifference"/>
              </a:rPr>
              <a:t>Age 65 </a:t>
            </a:r>
          </a:p>
          <a:p>
            <a:pPr marL="457200" indent="-457200">
              <a:lnSpc>
                <a:spcPts val="4200"/>
              </a:lnSpc>
              <a:buClr>
                <a:srgbClr val="F9C213"/>
              </a:buClr>
              <a:buFont typeface="Arial" panose="020B0604020202020204" pitchFamily="34" charset="0"/>
              <a:buChar char="•"/>
            </a:pPr>
            <a:r>
              <a:rPr lang="en-US" sz="3200" spc="84" dirty="0">
                <a:solidFill>
                  <a:srgbClr val="373334"/>
                </a:solidFill>
                <a:latin typeface="Glacial Indifference"/>
              </a:rPr>
              <a:t>Younger than 65 with a qualifying disability</a:t>
            </a:r>
          </a:p>
          <a:p>
            <a:pPr marL="457200" indent="-457200">
              <a:lnSpc>
                <a:spcPts val="4200"/>
              </a:lnSpc>
              <a:buClr>
                <a:srgbClr val="F9C213"/>
              </a:buClr>
              <a:buFont typeface="Arial" panose="020B0604020202020204" pitchFamily="34" charset="0"/>
              <a:buChar char="•"/>
            </a:pPr>
            <a:r>
              <a:rPr lang="en-US" sz="3200" spc="84" dirty="0">
                <a:solidFill>
                  <a:srgbClr val="373334"/>
                </a:solidFill>
                <a:latin typeface="Glacial Indifference"/>
              </a:rPr>
              <a:t>Any age with a diagnosis of end-stage renal disease or ALS</a:t>
            </a:r>
          </a:p>
          <a:p>
            <a:pPr marL="457200" indent="-457200">
              <a:lnSpc>
                <a:spcPts val="4200"/>
              </a:lnSpc>
              <a:buClr>
                <a:srgbClr val="F9C213"/>
              </a:buClr>
              <a:buFont typeface="Arial" panose="020B0604020202020204" pitchFamily="34" charset="0"/>
              <a:buChar char="•"/>
            </a:pPr>
            <a:r>
              <a:rPr lang="en-US" sz="3200" spc="84" dirty="0">
                <a:solidFill>
                  <a:srgbClr val="373334"/>
                </a:solidFill>
                <a:latin typeface="Glacial Indifference"/>
              </a:rPr>
              <a:t>Worked and paid taxes for at least 40 quarters (10 years)</a:t>
            </a:r>
          </a:p>
        </p:txBody>
      </p:sp>
      <p:grpSp>
        <p:nvGrpSpPr>
          <p:cNvPr id="21" name="Group 21"/>
          <p:cNvGrpSpPr/>
          <p:nvPr/>
        </p:nvGrpSpPr>
        <p:grpSpPr>
          <a:xfrm>
            <a:off x="-18529" y="9639704"/>
            <a:ext cx="666700" cy="665634"/>
            <a:chOff x="0" y="0"/>
            <a:chExt cx="6350000" cy="6339840"/>
          </a:xfrm>
          <a:solidFill>
            <a:srgbClr val="CCCCCC"/>
          </a:solidFill>
        </p:grpSpPr>
        <p:sp>
          <p:nvSpPr>
            <p:cNvPr id="22" name="Freeform 22"/>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grpFill/>
          </p:spPr>
        </p:sp>
      </p:grpSp>
      <p:grpSp>
        <p:nvGrpSpPr>
          <p:cNvPr id="23" name="Group 23"/>
          <p:cNvGrpSpPr/>
          <p:nvPr/>
        </p:nvGrpSpPr>
        <p:grpSpPr>
          <a:xfrm rot="-5400000">
            <a:off x="17640362" y="9639704"/>
            <a:ext cx="666700" cy="665634"/>
            <a:chOff x="0" y="0"/>
            <a:chExt cx="6350000" cy="6339840"/>
          </a:xfrm>
          <a:solidFill>
            <a:srgbClr val="CCCCCC"/>
          </a:solidFill>
        </p:grpSpPr>
        <p:sp>
          <p:nvSpPr>
            <p:cNvPr id="24" name="Freeform 24"/>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grpFill/>
          </p:spPr>
        </p:sp>
      </p:grpSp>
      <p:grpSp>
        <p:nvGrpSpPr>
          <p:cNvPr id="25" name="Group 25"/>
          <p:cNvGrpSpPr/>
          <p:nvPr/>
        </p:nvGrpSpPr>
        <p:grpSpPr>
          <a:xfrm rot="5400000">
            <a:off x="-19062" y="-18337"/>
            <a:ext cx="666700" cy="665634"/>
            <a:chOff x="0" y="0"/>
            <a:chExt cx="6350000" cy="6339840"/>
          </a:xfrm>
          <a:solidFill>
            <a:srgbClr val="CCCCCC"/>
          </a:solidFill>
        </p:grpSpPr>
        <p:sp>
          <p:nvSpPr>
            <p:cNvPr id="26" name="Freeform 26"/>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grpFill/>
          </p:spPr>
        </p:sp>
      </p:grpSp>
      <p:grpSp>
        <p:nvGrpSpPr>
          <p:cNvPr id="27" name="Group 27"/>
          <p:cNvGrpSpPr/>
          <p:nvPr/>
        </p:nvGrpSpPr>
        <p:grpSpPr>
          <a:xfrm rot="-10800000">
            <a:off x="17639829" y="-18871"/>
            <a:ext cx="666700" cy="665634"/>
            <a:chOff x="0" y="0"/>
            <a:chExt cx="6350000" cy="6339840"/>
          </a:xfrm>
          <a:solidFill>
            <a:srgbClr val="CCCCCC"/>
          </a:solidFill>
        </p:grpSpPr>
        <p:sp>
          <p:nvSpPr>
            <p:cNvPr id="28" name="Freeform 28"/>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grpFill/>
          </p:spPr>
        </p:sp>
      </p:grpSp>
      <p:sp>
        <p:nvSpPr>
          <p:cNvPr id="7" name="Rectangle 6">
            <a:extLst>
              <a:ext uri="{FF2B5EF4-FFF2-40B4-BE49-F238E27FC236}">
                <a16:creationId xmlns:a16="http://schemas.microsoft.com/office/drawing/2014/main" id="{F7052DA7-83D4-41D9-92E3-D36027DE2470}"/>
              </a:ext>
            </a:extLst>
          </p:cNvPr>
          <p:cNvSpPr/>
          <p:nvPr/>
        </p:nvSpPr>
        <p:spPr>
          <a:xfrm>
            <a:off x="4347584" y="2552700"/>
            <a:ext cx="9372600" cy="630942"/>
          </a:xfrm>
          <a:prstGeom prst="rect">
            <a:avLst/>
          </a:prstGeom>
        </p:spPr>
        <p:txBody>
          <a:bodyPr wrap="square">
            <a:spAutoFit/>
          </a:bodyPr>
          <a:lstStyle/>
          <a:p>
            <a:pPr algn="ctr"/>
            <a:r>
              <a:rPr lang="en-US" sz="3500" spc="350" dirty="0">
                <a:solidFill>
                  <a:srgbClr val="F9C213"/>
                </a:solidFill>
                <a:latin typeface="Glacial Indifference Bold"/>
              </a:rPr>
              <a:t>U.S. CITIZENS AND LEGAL RESIDENTS </a:t>
            </a:r>
          </a:p>
        </p:txBody>
      </p:sp>
      <p:pic>
        <p:nvPicPr>
          <p:cNvPr id="6" name="Picture 5" descr="C:\Users\eengland\AppData\Local\Microsoft\Windows\INetCache\Content.Word\Medicare-card-sample.jpg">
            <a:extLst>
              <a:ext uri="{FF2B5EF4-FFF2-40B4-BE49-F238E27FC236}">
                <a16:creationId xmlns:a16="http://schemas.microsoft.com/office/drawing/2014/main" id="{FA93AE61-E779-4572-BE7B-3A73A5AE5D68}"/>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3335001" y="5524500"/>
            <a:ext cx="4304828" cy="2937976"/>
          </a:xfrm>
          <a:prstGeom prst="rect">
            <a:avLst/>
          </a:prstGeom>
          <a:noFill/>
        </p:spPr>
      </p:pic>
    </p:spTree>
    <p:extLst>
      <p:ext uri="{BB962C8B-B14F-4D97-AF65-F5344CB8AC3E}">
        <p14:creationId xmlns:p14="http://schemas.microsoft.com/office/powerpoint/2010/main" val="3014564963"/>
      </p:ext>
    </p:extLst>
  </p:cSld>
  <p:clrMapOvr>
    <a:masterClrMapping/>
  </p:clrMapOvr>
  <mc:AlternateContent xmlns:mc="http://schemas.openxmlformats.org/markup-compatibility/2006" xmlns:p14="http://schemas.microsoft.com/office/powerpoint/2010/main">
    <mc:Choice Requires="p14">
      <p:transition spd="slow" p14:dur="2000" advTm="111909"/>
    </mc:Choice>
    <mc:Fallback xmlns="">
      <p:transition spd="slow" advTm="11190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416800" y="-18529"/>
            <a:ext cx="11220450" cy="10763250"/>
          </a:xfrm>
          <a:prstGeom prst="rect">
            <a:avLst/>
          </a:prstGeom>
          <a:solidFill>
            <a:srgbClr val="CCCCCC">
              <a:alpha val="80000"/>
            </a:srgbClr>
          </a:solidFill>
        </p:spPr>
        <p:txBody>
          <a:bodyPr/>
          <a:lstStyle/>
          <a:p>
            <a:endParaRPr lang="en-US" dirty="0">
              <a:highlight>
                <a:srgbClr val="373334"/>
              </a:highlight>
            </a:endParaRPr>
          </a:p>
        </p:txBody>
      </p:sp>
      <p:grpSp>
        <p:nvGrpSpPr>
          <p:cNvPr id="8" name="Group 8"/>
          <p:cNvGrpSpPr/>
          <p:nvPr/>
        </p:nvGrpSpPr>
        <p:grpSpPr>
          <a:xfrm rot="5400000">
            <a:off x="7416267" y="-17996"/>
            <a:ext cx="666700" cy="665634"/>
            <a:chOff x="0" y="0"/>
            <a:chExt cx="6350000" cy="6339840"/>
          </a:xfrm>
          <a:solidFill>
            <a:srgbClr val="F9C213"/>
          </a:solidFill>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373334"/>
            </a:solidFill>
          </p:spPr>
          <p:txBody>
            <a:bodyPr/>
            <a:lstStyle/>
            <a:p>
              <a:endParaRPr lang="en-US" dirty="0"/>
            </a:p>
          </p:txBody>
        </p:sp>
      </p:grpSp>
      <p:pic>
        <p:nvPicPr>
          <p:cNvPr id="10" name="Picture 10"/>
          <p:cNvPicPr>
            <a:picLocks noChangeAspect="1"/>
          </p:cNvPicPr>
          <p:nvPr/>
        </p:nvPicPr>
        <p:blipFill>
          <a:blip r:embed="rId3"/>
          <a:srcRect/>
          <a:stretch>
            <a:fillRect/>
          </a:stretch>
        </p:blipFill>
        <p:spPr>
          <a:xfrm>
            <a:off x="256842" y="9439578"/>
            <a:ext cx="629317" cy="658724"/>
          </a:xfrm>
          <a:prstGeom prst="rect">
            <a:avLst/>
          </a:prstGeom>
        </p:spPr>
      </p:pic>
      <p:grpSp>
        <p:nvGrpSpPr>
          <p:cNvPr id="13" name="Group 4">
            <a:extLst>
              <a:ext uri="{FF2B5EF4-FFF2-40B4-BE49-F238E27FC236}">
                <a16:creationId xmlns:a16="http://schemas.microsoft.com/office/drawing/2014/main" id="{D5877405-6A51-4596-9386-0BB62954E1A0}"/>
              </a:ext>
            </a:extLst>
          </p:cNvPr>
          <p:cNvGrpSpPr/>
          <p:nvPr/>
        </p:nvGrpSpPr>
        <p:grpSpPr>
          <a:xfrm>
            <a:off x="583857" y="1174574"/>
            <a:ext cx="6121743" cy="2593694"/>
            <a:chOff x="-603767" y="-503835"/>
            <a:chExt cx="14026634" cy="3458259"/>
          </a:xfrm>
        </p:grpSpPr>
        <p:sp>
          <p:nvSpPr>
            <p:cNvPr id="14" name="TextBox 5">
              <a:extLst>
                <a:ext uri="{FF2B5EF4-FFF2-40B4-BE49-F238E27FC236}">
                  <a16:creationId xmlns:a16="http://schemas.microsoft.com/office/drawing/2014/main" id="{00758EB3-FDAF-4634-B34B-D4BBDD4E2C1E}"/>
                </a:ext>
              </a:extLst>
            </p:cNvPr>
            <p:cNvSpPr txBox="1"/>
            <p:nvPr/>
          </p:nvSpPr>
          <p:spPr>
            <a:xfrm>
              <a:off x="-603767" y="-503835"/>
              <a:ext cx="14026634" cy="2414507"/>
            </a:xfrm>
            <a:prstGeom prst="rect">
              <a:avLst/>
            </a:prstGeom>
          </p:spPr>
          <p:txBody>
            <a:bodyPr wrap="square" lIns="0" tIns="0" rIns="0" bIns="0" rtlCol="0" anchor="t">
              <a:spAutoFit/>
            </a:bodyPr>
            <a:lstStyle/>
            <a:p>
              <a:pPr>
                <a:lnSpc>
                  <a:spcPts val="7280"/>
                </a:lnSpc>
              </a:pPr>
              <a:r>
                <a:rPr lang="en-US" sz="6000" spc="104" dirty="0">
                  <a:solidFill>
                    <a:srgbClr val="373334"/>
                  </a:solidFill>
                  <a:latin typeface="Aleo Light Bold" panose="020B0604020202020204" charset="0"/>
                </a:rPr>
                <a:t>What Does Medicare Cover?</a:t>
              </a:r>
            </a:p>
          </p:txBody>
        </p:sp>
        <p:sp>
          <p:nvSpPr>
            <p:cNvPr id="15" name="TextBox 6">
              <a:extLst>
                <a:ext uri="{FF2B5EF4-FFF2-40B4-BE49-F238E27FC236}">
                  <a16:creationId xmlns:a16="http://schemas.microsoft.com/office/drawing/2014/main" id="{AA213DB3-884F-49A3-A505-ABA33E2F6432}"/>
                </a:ext>
              </a:extLst>
            </p:cNvPr>
            <p:cNvSpPr txBox="1"/>
            <p:nvPr/>
          </p:nvSpPr>
          <p:spPr>
            <a:xfrm>
              <a:off x="-603767" y="2214905"/>
              <a:ext cx="12280677" cy="739519"/>
            </a:xfrm>
            <a:prstGeom prst="rect">
              <a:avLst/>
            </a:prstGeom>
          </p:spPr>
          <p:txBody>
            <a:bodyPr wrap="square" lIns="0" tIns="0" rIns="0" bIns="0" rtlCol="0" anchor="t">
              <a:spAutoFit/>
            </a:bodyPr>
            <a:lstStyle/>
            <a:p>
              <a:pPr>
                <a:lnSpc>
                  <a:spcPts val="4550"/>
                </a:lnSpc>
              </a:pPr>
              <a:r>
                <a:rPr lang="en-US" sz="3500" spc="350" dirty="0">
                  <a:solidFill>
                    <a:srgbClr val="F9C213"/>
                  </a:solidFill>
                  <a:latin typeface="Glacial Indifference Bold"/>
                </a:rPr>
                <a:t>MEDICARE PART A</a:t>
              </a:r>
            </a:p>
          </p:txBody>
        </p:sp>
      </p:grpSp>
      <p:pic>
        <p:nvPicPr>
          <p:cNvPr id="16" name="Picture 15" descr="A picture containing drawing&#10;&#10;Description automatically generated">
            <a:extLst>
              <a:ext uri="{FF2B5EF4-FFF2-40B4-BE49-F238E27FC236}">
                <a16:creationId xmlns:a16="http://schemas.microsoft.com/office/drawing/2014/main" id="{00077059-5093-4A28-B45F-C23BFC9801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1651" y="5114500"/>
            <a:ext cx="2667000" cy="3003716"/>
          </a:xfrm>
          <a:prstGeom prst="rect">
            <a:avLst/>
          </a:prstGeom>
        </p:spPr>
      </p:pic>
      <p:pic>
        <p:nvPicPr>
          <p:cNvPr id="3" name="Picture 2">
            <a:extLst>
              <a:ext uri="{FF2B5EF4-FFF2-40B4-BE49-F238E27FC236}">
                <a16:creationId xmlns:a16="http://schemas.microsoft.com/office/drawing/2014/main" id="{F9BDE778-AF3F-4529-AF8B-A59BD6A36E3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825128" y="4914900"/>
            <a:ext cx="3283945" cy="3283945"/>
          </a:xfrm>
          <a:prstGeom prst="rect">
            <a:avLst/>
          </a:prstGeom>
        </p:spPr>
      </p:pic>
      <p:sp>
        <p:nvSpPr>
          <p:cNvPr id="4" name="TextBox 6">
            <a:extLst>
              <a:ext uri="{FF2B5EF4-FFF2-40B4-BE49-F238E27FC236}">
                <a16:creationId xmlns:a16="http://schemas.microsoft.com/office/drawing/2014/main" id="{7798B93F-6691-4315-A4B6-F4CC37CEFD4D}"/>
              </a:ext>
            </a:extLst>
          </p:cNvPr>
          <p:cNvSpPr txBox="1"/>
          <p:nvPr/>
        </p:nvSpPr>
        <p:spPr>
          <a:xfrm>
            <a:off x="8001000" y="1333500"/>
            <a:ext cx="9982200" cy="4276812"/>
          </a:xfrm>
          <a:prstGeom prst="rect">
            <a:avLst/>
          </a:prstGeom>
        </p:spPr>
        <p:txBody>
          <a:bodyPr wrap="square" lIns="0" tIns="0" rIns="0" bIns="0" rtlCol="0" anchor="t">
            <a:spAutoFit/>
          </a:bodyPr>
          <a:lstStyle/>
          <a:p>
            <a:pPr marL="457200" indent="-457200">
              <a:lnSpc>
                <a:spcPts val="4200"/>
              </a:lnSpc>
              <a:buClr>
                <a:srgbClr val="373334"/>
              </a:buClr>
              <a:buFont typeface="Arial" panose="020B0604020202020204" pitchFamily="34" charset="0"/>
              <a:buChar char="•"/>
            </a:pPr>
            <a:r>
              <a:rPr lang="en-US" sz="3200" spc="84" dirty="0">
                <a:solidFill>
                  <a:srgbClr val="373334"/>
                </a:solidFill>
                <a:latin typeface="Glacial Indifference"/>
              </a:rPr>
              <a:t>Inpatient hospital care, home health services, skilled nursing facility care and hospice care</a:t>
            </a:r>
          </a:p>
          <a:p>
            <a:pPr marL="457200" indent="-457200">
              <a:lnSpc>
                <a:spcPts val="4200"/>
              </a:lnSpc>
              <a:buClr>
                <a:srgbClr val="373334"/>
              </a:buClr>
              <a:buFont typeface="Arial" panose="020B0604020202020204" pitchFamily="34" charset="0"/>
              <a:buChar char="•"/>
            </a:pPr>
            <a:endParaRPr lang="en-US" sz="3200" spc="84" dirty="0">
              <a:solidFill>
                <a:srgbClr val="373334"/>
              </a:solidFill>
              <a:latin typeface="Glacial Indifference"/>
            </a:endParaRPr>
          </a:p>
          <a:p>
            <a:pPr marL="457200" indent="-457200">
              <a:lnSpc>
                <a:spcPts val="4200"/>
              </a:lnSpc>
              <a:buClr>
                <a:srgbClr val="373334"/>
              </a:buClr>
              <a:buFont typeface="Arial" panose="020B0604020202020204" pitchFamily="34" charset="0"/>
              <a:buChar char="•"/>
            </a:pPr>
            <a:r>
              <a:rPr lang="en-US" sz="3200" spc="84" dirty="0">
                <a:solidFill>
                  <a:srgbClr val="373334"/>
                </a:solidFill>
                <a:latin typeface="Glacial Indifference"/>
              </a:rPr>
              <a:t>Premium-free</a:t>
            </a:r>
          </a:p>
          <a:p>
            <a:pPr marL="457200" indent="-457200">
              <a:lnSpc>
                <a:spcPts val="4200"/>
              </a:lnSpc>
              <a:buClr>
                <a:srgbClr val="373334"/>
              </a:buClr>
              <a:buFont typeface="Arial" panose="020B0604020202020204" pitchFamily="34" charset="0"/>
              <a:buChar char="•"/>
            </a:pPr>
            <a:endParaRPr lang="en-US" sz="3200" spc="84" dirty="0">
              <a:solidFill>
                <a:srgbClr val="373334"/>
              </a:solidFill>
              <a:latin typeface="Glacial Indifference"/>
            </a:endParaRPr>
          </a:p>
          <a:p>
            <a:pPr marL="457200" indent="-457200">
              <a:lnSpc>
                <a:spcPts val="4200"/>
              </a:lnSpc>
              <a:buClr>
                <a:srgbClr val="373334"/>
              </a:buClr>
              <a:buFont typeface="Arial" panose="020B0604020202020204" pitchFamily="34" charset="0"/>
              <a:buChar char="•"/>
            </a:pPr>
            <a:r>
              <a:rPr lang="en-US" sz="3200" spc="84" dirty="0">
                <a:solidFill>
                  <a:srgbClr val="373334"/>
                </a:solidFill>
                <a:latin typeface="Glacial Indifference"/>
              </a:rPr>
              <a:t>Deductibles and co-pays</a:t>
            </a:r>
          </a:p>
          <a:p>
            <a:pPr marL="457200" indent="-457200">
              <a:lnSpc>
                <a:spcPts val="4200"/>
              </a:lnSpc>
              <a:buClr>
                <a:srgbClr val="373334"/>
              </a:buClr>
              <a:buFont typeface="Arial" panose="020B0604020202020204" pitchFamily="34" charset="0"/>
              <a:buChar char="•"/>
            </a:pPr>
            <a:endParaRPr lang="en-US" sz="3200" spc="84" dirty="0">
              <a:solidFill>
                <a:srgbClr val="373334"/>
              </a:solidFill>
              <a:latin typeface="Glacial Indifference"/>
            </a:endParaRPr>
          </a:p>
          <a:p>
            <a:pPr marL="457200" indent="-457200">
              <a:lnSpc>
                <a:spcPts val="4200"/>
              </a:lnSpc>
              <a:buClr>
                <a:srgbClr val="373334"/>
              </a:buClr>
              <a:buFont typeface="Arial" panose="020B0604020202020204" pitchFamily="34" charset="0"/>
              <a:buChar char="•"/>
            </a:pPr>
            <a:r>
              <a:rPr lang="en-US" sz="3200" spc="84" dirty="0">
                <a:solidFill>
                  <a:srgbClr val="373334"/>
                </a:solidFill>
                <a:latin typeface="Glacial Indifference"/>
              </a:rPr>
              <a:t>Can’t be denied coverage</a:t>
            </a:r>
          </a:p>
        </p:txBody>
      </p:sp>
      <p:pic>
        <p:nvPicPr>
          <p:cNvPr id="5" name="Picture 4" descr="Icon&#10;&#10;Description automatically generated">
            <a:extLst>
              <a:ext uri="{FF2B5EF4-FFF2-40B4-BE49-F238E27FC236}">
                <a16:creationId xmlns:a16="http://schemas.microsoft.com/office/drawing/2014/main" id="{83686B55-04C0-4EF2-9D10-27E6A4F65C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3600" y="4914900"/>
            <a:ext cx="2667000" cy="2667000"/>
          </a:xfrm>
          <a:prstGeom prst="rect">
            <a:avLst/>
          </a:prstGeom>
        </p:spPr>
      </p:pic>
    </p:spTree>
    <p:extLst>
      <p:ext uri="{BB962C8B-B14F-4D97-AF65-F5344CB8AC3E}">
        <p14:creationId xmlns:p14="http://schemas.microsoft.com/office/powerpoint/2010/main" val="1377019347"/>
      </p:ext>
    </p:extLst>
  </p:cSld>
  <p:clrMapOvr>
    <a:masterClrMapping/>
  </p:clrMapOvr>
  <mc:AlternateContent xmlns:mc="http://schemas.openxmlformats.org/markup-compatibility/2006" xmlns:p14="http://schemas.microsoft.com/office/powerpoint/2010/main">
    <mc:Choice Requires="p14">
      <p:transition spd="slow" p14:dur="2000" advTm="35497"/>
    </mc:Choice>
    <mc:Fallback xmlns="">
      <p:transition spd="slow" advTm="3549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512050" y="-285750"/>
            <a:ext cx="11220450" cy="10763250"/>
          </a:xfrm>
          <a:prstGeom prst="rect">
            <a:avLst/>
          </a:prstGeom>
          <a:solidFill>
            <a:srgbClr val="F9C213">
              <a:alpha val="80000"/>
            </a:srgbClr>
          </a:solidFill>
        </p:spPr>
        <p:txBody>
          <a:bodyPr/>
          <a:lstStyle/>
          <a:p>
            <a:endParaRPr lang="en-US" dirty="0">
              <a:highlight>
                <a:srgbClr val="373334"/>
              </a:highlight>
            </a:endParaRPr>
          </a:p>
        </p:txBody>
      </p:sp>
      <p:sp>
        <p:nvSpPr>
          <p:cNvPr id="6" name="TextBox 6"/>
          <p:cNvSpPr txBox="1"/>
          <p:nvPr/>
        </p:nvSpPr>
        <p:spPr>
          <a:xfrm>
            <a:off x="8010526" y="4664666"/>
            <a:ext cx="7207282" cy="554639"/>
          </a:xfrm>
          <a:prstGeom prst="rect">
            <a:avLst/>
          </a:prstGeom>
        </p:spPr>
        <p:txBody>
          <a:bodyPr lIns="0" tIns="0" rIns="0" bIns="0" rtlCol="0" anchor="t">
            <a:spAutoFit/>
          </a:bodyPr>
          <a:lstStyle/>
          <a:p>
            <a:pPr>
              <a:lnSpc>
                <a:spcPts val="4550"/>
              </a:lnSpc>
            </a:pPr>
            <a:endParaRPr lang="en-US" sz="3500" spc="350" dirty="0">
              <a:solidFill>
                <a:srgbClr val="373334"/>
              </a:solidFill>
              <a:latin typeface="Glacial Indifference" panose="020B0604020202020204" charset="0"/>
            </a:endParaRPr>
          </a:p>
        </p:txBody>
      </p:sp>
      <p:grpSp>
        <p:nvGrpSpPr>
          <p:cNvPr id="8" name="Group 8"/>
          <p:cNvGrpSpPr/>
          <p:nvPr/>
        </p:nvGrpSpPr>
        <p:grpSpPr>
          <a:xfrm rot="5400000">
            <a:off x="7510404" y="533"/>
            <a:ext cx="666700" cy="665634"/>
            <a:chOff x="0" y="0"/>
            <a:chExt cx="6350000" cy="6339840"/>
          </a:xfrm>
          <a:solidFill>
            <a:srgbClr val="F9C213"/>
          </a:solidFill>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373334"/>
            </a:solidFill>
          </p:spPr>
          <p:txBody>
            <a:bodyPr/>
            <a:lstStyle/>
            <a:p>
              <a:endParaRPr lang="en-US" dirty="0"/>
            </a:p>
          </p:txBody>
        </p:sp>
      </p:grpSp>
      <p:pic>
        <p:nvPicPr>
          <p:cNvPr id="10" name="Picture 10"/>
          <p:cNvPicPr>
            <a:picLocks noChangeAspect="1"/>
          </p:cNvPicPr>
          <p:nvPr/>
        </p:nvPicPr>
        <p:blipFill>
          <a:blip r:embed="rId3"/>
          <a:srcRect/>
          <a:stretch>
            <a:fillRect/>
          </a:stretch>
        </p:blipFill>
        <p:spPr>
          <a:xfrm>
            <a:off x="256842" y="9439578"/>
            <a:ext cx="629317" cy="658724"/>
          </a:xfrm>
          <a:prstGeom prst="rect">
            <a:avLst/>
          </a:prstGeom>
        </p:spPr>
      </p:pic>
      <p:grpSp>
        <p:nvGrpSpPr>
          <p:cNvPr id="13" name="Group 4">
            <a:extLst>
              <a:ext uri="{FF2B5EF4-FFF2-40B4-BE49-F238E27FC236}">
                <a16:creationId xmlns:a16="http://schemas.microsoft.com/office/drawing/2014/main" id="{D5877405-6A51-4596-9386-0BB62954E1A0}"/>
              </a:ext>
            </a:extLst>
          </p:cNvPr>
          <p:cNvGrpSpPr/>
          <p:nvPr/>
        </p:nvGrpSpPr>
        <p:grpSpPr>
          <a:xfrm>
            <a:off x="571500" y="1174574"/>
            <a:ext cx="6438900" cy="2410588"/>
            <a:chOff x="-632080" y="-503835"/>
            <a:chExt cx="14753329" cy="3214119"/>
          </a:xfrm>
        </p:grpSpPr>
        <p:sp>
          <p:nvSpPr>
            <p:cNvPr id="14" name="TextBox 5">
              <a:extLst>
                <a:ext uri="{FF2B5EF4-FFF2-40B4-BE49-F238E27FC236}">
                  <a16:creationId xmlns:a16="http://schemas.microsoft.com/office/drawing/2014/main" id="{00758EB3-FDAF-4634-B34B-D4BBDD4E2C1E}"/>
                </a:ext>
              </a:extLst>
            </p:cNvPr>
            <p:cNvSpPr txBox="1"/>
            <p:nvPr/>
          </p:nvSpPr>
          <p:spPr>
            <a:xfrm>
              <a:off x="-603767" y="-503835"/>
              <a:ext cx="14725016" cy="2257029"/>
            </a:xfrm>
            <a:prstGeom prst="rect">
              <a:avLst/>
            </a:prstGeom>
          </p:spPr>
          <p:txBody>
            <a:bodyPr wrap="square" lIns="0" tIns="0" rIns="0" bIns="0" rtlCol="0" anchor="t">
              <a:spAutoFit/>
            </a:bodyPr>
            <a:lstStyle/>
            <a:p>
              <a:pPr algn="l">
                <a:lnSpc>
                  <a:spcPts val="6600"/>
                </a:lnSpc>
              </a:pPr>
              <a:r>
                <a:rPr lang="en-US" sz="6000" spc="300" dirty="0">
                  <a:solidFill>
                    <a:srgbClr val="373334"/>
                  </a:solidFill>
                  <a:latin typeface="Aleo Light Bold"/>
                </a:rPr>
                <a:t>What Does Medicare Cover?</a:t>
              </a:r>
            </a:p>
          </p:txBody>
        </p:sp>
        <p:sp>
          <p:nvSpPr>
            <p:cNvPr id="15" name="TextBox 6">
              <a:extLst>
                <a:ext uri="{FF2B5EF4-FFF2-40B4-BE49-F238E27FC236}">
                  <a16:creationId xmlns:a16="http://schemas.microsoft.com/office/drawing/2014/main" id="{AA213DB3-884F-49A3-A505-ABA33E2F6432}"/>
                </a:ext>
              </a:extLst>
            </p:cNvPr>
            <p:cNvSpPr txBox="1"/>
            <p:nvPr/>
          </p:nvSpPr>
          <p:spPr>
            <a:xfrm>
              <a:off x="-632080" y="1970765"/>
              <a:ext cx="13328251" cy="739519"/>
            </a:xfrm>
            <a:prstGeom prst="rect">
              <a:avLst/>
            </a:prstGeom>
          </p:spPr>
          <p:txBody>
            <a:bodyPr wrap="square" lIns="0" tIns="0" rIns="0" bIns="0" rtlCol="0" anchor="t">
              <a:spAutoFit/>
            </a:bodyPr>
            <a:lstStyle/>
            <a:p>
              <a:pPr>
                <a:lnSpc>
                  <a:spcPts val="4550"/>
                </a:lnSpc>
              </a:pPr>
              <a:r>
                <a:rPr lang="en-US" sz="3500" spc="350" dirty="0">
                  <a:solidFill>
                    <a:srgbClr val="F9C213"/>
                  </a:solidFill>
                  <a:latin typeface="Glacial Indifference Bold"/>
                </a:rPr>
                <a:t>MEDICARE PART B</a:t>
              </a:r>
            </a:p>
          </p:txBody>
        </p:sp>
      </p:grpSp>
      <p:pic>
        <p:nvPicPr>
          <p:cNvPr id="3" name="Picture 2">
            <a:extLst>
              <a:ext uri="{FF2B5EF4-FFF2-40B4-BE49-F238E27FC236}">
                <a16:creationId xmlns:a16="http://schemas.microsoft.com/office/drawing/2014/main" id="{D06341E2-EA88-44B8-82C4-FAEA1848FBF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05000" y="5247880"/>
            <a:ext cx="3283945" cy="3283945"/>
          </a:xfrm>
          <a:prstGeom prst="rect">
            <a:avLst/>
          </a:prstGeom>
        </p:spPr>
      </p:pic>
      <p:pic>
        <p:nvPicPr>
          <p:cNvPr id="4" name="Picture 3" descr="A picture containing object, light, food, drawing&#10;&#10;Description automatically generated">
            <a:extLst>
              <a:ext uri="{FF2B5EF4-FFF2-40B4-BE49-F238E27FC236}">
                <a16:creationId xmlns:a16="http://schemas.microsoft.com/office/drawing/2014/main" id="{D1C0ECF5-40C0-4274-8635-DD59AB911C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92273" y="5937122"/>
            <a:ext cx="2215918" cy="2215918"/>
          </a:xfrm>
          <a:prstGeom prst="rect">
            <a:avLst/>
          </a:prstGeom>
        </p:spPr>
      </p:pic>
      <p:sp>
        <p:nvSpPr>
          <p:cNvPr id="17" name="TextBox 16">
            <a:extLst>
              <a:ext uri="{FF2B5EF4-FFF2-40B4-BE49-F238E27FC236}">
                <a16:creationId xmlns:a16="http://schemas.microsoft.com/office/drawing/2014/main" id="{135AF588-505C-4814-BBF6-188630788F28}"/>
              </a:ext>
            </a:extLst>
          </p:cNvPr>
          <p:cNvSpPr txBox="1"/>
          <p:nvPr/>
        </p:nvSpPr>
        <p:spPr>
          <a:xfrm>
            <a:off x="8245474" y="969126"/>
            <a:ext cx="9753601" cy="7600799"/>
          </a:xfrm>
          <a:prstGeom prst="rect">
            <a:avLst/>
          </a:prstGeom>
          <a:noFill/>
        </p:spPr>
        <p:txBody>
          <a:bodyPr wrap="square">
            <a:spAutoFit/>
          </a:bodyPr>
          <a:lstStyle/>
          <a:p>
            <a:pPr marL="457200" indent="-457200">
              <a:lnSpc>
                <a:spcPts val="4200"/>
              </a:lnSpc>
              <a:buClr>
                <a:srgbClr val="373334"/>
              </a:buClr>
              <a:buFont typeface="Arial" panose="020B0604020202020204" pitchFamily="34" charset="0"/>
              <a:buChar char="•"/>
            </a:pPr>
            <a:r>
              <a:rPr lang="en-US" sz="3200" spc="84" dirty="0">
                <a:solidFill>
                  <a:srgbClr val="373334"/>
                </a:solidFill>
                <a:latin typeface="Glacial Indifference"/>
              </a:rPr>
              <a:t>Physician visits, outpatient services, preventative services, medical equipment and some home health visits</a:t>
            </a:r>
          </a:p>
          <a:p>
            <a:pPr marL="457200" indent="-457200">
              <a:lnSpc>
                <a:spcPts val="4200"/>
              </a:lnSpc>
              <a:buClr>
                <a:srgbClr val="373334"/>
              </a:buClr>
              <a:buFont typeface="Arial" panose="020B0604020202020204" pitchFamily="34" charset="0"/>
              <a:buChar char="•"/>
            </a:pPr>
            <a:endParaRPr lang="en-US" sz="3200" spc="84" dirty="0">
              <a:solidFill>
                <a:srgbClr val="373334"/>
              </a:solidFill>
              <a:latin typeface="Glacial Indifference"/>
            </a:endParaRPr>
          </a:p>
          <a:p>
            <a:pPr marL="457200" indent="-457200">
              <a:lnSpc>
                <a:spcPts val="4200"/>
              </a:lnSpc>
              <a:buClr>
                <a:srgbClr val="373334"/>
              </a:buClr>
              <a:buFont typeface="Arial" panose="020B0604020202020204" pitchFamily="34" charset="0"/>
              <a:buChar char="•"/>
            </a:pPr>
            <a:r>
              <a:rPr lang="en-US" sz="3200" spc="84" dirty="0">
                <a:solidFill>
                  <a:srgbClr val="373334"/>
                </a:solidFill>
                <a:latin typeface="Glacial Indifference"/>
              </a:rPr>
              <a:t>Monthly premium, adjusted for income</a:t>
            </a:r>
          </a:p>
          <a:p>
            <a:pPr marL="457200" indent="-457200">
              <a:lnSpc>
                <a:spcPts val="4200"/>
              </a:lnSpc>
              <a:buClr>
                <a:srgbClr val="373334"/>
              </a:buClr>
              <a:buFont typeface="Arial" panose="020B0604020202020204" pitchFamily="34" charset="0"/>
              <a:buChar char="•"/>
            </a:pPr>
            <a:endParaRPr lang="en-US" sz="3200" spc="84" dirty="0">
              <a:solidFill>
                <a:srgbClr val="373334"/>
              </a:solidFill>
              <a:latin typeface="Glacial Indifference"/>
            </a:endParaRPr>
          </a:p>
          <a:p>
            <a:pPr marL="457200" indent="-457200">
              <a:lnSpc>
                <a:spcPts val="4200"/>
              </a:lnSpc>
              <a:buClr>
                <a:srgbClr val="373334"/>
              </a:buClr>
              <a:buFont typeface="Arial" panose="020B0604020202020204" pitchFamily="34" charset="0"/>
              <a:buChar char="•"/>
            </a:pPr>
            <a:r>
              <a:rPr lang="en-US" sz="3200" spc="84" dirty="0">
                <a:solidFill>
                  <a:srgbClr val="373334"/>
                </a:solidFill>
                <a:latin typeface="Glacial Indifference"/>
              </a:rPr>
              <a:t>Deductibles and coinsurance (80%/20% plan)</a:t>
            </a:r>
          </a:p>
          <a:p>
            <a:pPr marL="457200" indent="-457200">
              <a:lnSpc>
                <a:spcPts val="4200"/>
              </a:lnSpc>
              <a:buClr>
                <a:srgbClr val="373334"/>
              </a:buClr>
              <a:buFont typeface="Arial" panose="020B0604020202020204" pitchFamily="34" charset="0"/>
              <a:buChar char="•"/>
            </a:pPr>
            <a:endParaRPr lang="en-US" sz="3200" spc="84" dirty="0">
              <a:solidFill>
                <a:srgbClr val="373334"/>
              </a:solidFill>
              <a:latin typeface="Glacial Indifference"/>
            </a:endParaRPr>
          </a:p>
          <a:p>
            <a:pPr marL="457200" indent="-457200">
              <a:lnSpc>
                <a:spcPts val="4200"/>
              </a:lnSpc>
              <a:buClr>
                <a:srgbClr val="373334"/>
              </a:buClr>
              <a:buFont typeface="Arial" panose="020B0604020202020204" pitchFamily="34" charset="0"/>
              <a:buChar char="•"/>
            </a:pPr>
            <a:r>
              <a:rPr lang="en-US" sz="3200" spc="84" dirty="0">
                <a:solidFill>
                  <a:srgbClr val="373334"/>
                </a:solidFill>
                <a:latin typeface="Glacial Indifference"/>
              </a:rPr>
              <a:t>Can’t be denied coverage</a:t>
            </a:r>
          </a:p>
          <a:p>
            <a:pPr marL="457200" indent="-457200">
              <a:lnSpc>
                <a:spcPts val="4200"/>
              </a:lnSpc>
              <a:buClr>
                <a:srgbClr val="373334"/>
              </a:buClr>
              <a:buFont typeface="Arial" panose="020B0604020202020204" pitchFamily="34" charset="0"/>
              <a:buChar char="•"/>
            </a:pPr>
            <a:endParaRPr lang="en-US" sz="3200" spc="84" dirty="0">
              <a:solidFill>
                <a:srgbClr val="373334"/>
              </a:solidFill>
              <a:latin typeface="Glacial Indifference"/>
            </a:endParaRPr>
          </a:p>
          <a:p>
            <a:pPr marL="457200" indent="-457200">
              <a:lnSpc>
                <a:spcPts val="4200"/>
              </a:lnSpc>
              <a:buClr>
                <a:srgbClr val="373334"/>
              </a:buClr>
              <a:buFont typeface="Arial" panose="020B0604020202020204" pitchFamily="34" charset="0"/>
              <a:buChar char="•"/>
            </a:pPr>
            <a:r>
              <a:rPr lang="en-US" sz="3200" spc="84" dirty="0">
                <a:solidFill>
                  <a:srgbClr val="373334"/>
                </a:solidFill>
                <a:latin typeface="Glacial Indifference"/>
              </a:rPr>
              <a:t>Pay monthly from Social Security, EFT, credit card or check</a:t>
            </a:r>
          </a:p>
          <a:p>
            <a:pPr marL="457200" indent="-457200">
              <a:lnSpc>
                <a:spcPts val="4200"/>
              </a:lnSpc>
              <a:buClr>
                <a:srgbClr val="373334"/>
              </a:buClr>
              <a:buFont typeface="Arial" panose="020B0604020202020204" pitchFamily="34" charset="0"/>
              <a:buChar char="•"/>
            </a:pPr>
            <a:endParaRPr lang="en-US" sz="3200" spc="84" dirty="0">
              <a:solidFill>
                <a:srgbClr val="373334"/>
              </a:solidFill>
              <a:latin typeface="Glacial Indifference"/>
            </a:endParaRPr>
          </a:p>
          <a:p>
            <a:pPr marL="457200" indent="-457200">
              <a:lnSpc>
                <a:spcPts val="4200"/>
              </a:lnSpc>
              <a:buClr>
                <a:srgbClr val="373334"/>
              </a:buClr>
              <a:buFont typeface="Arial" panose="020B0604020202020204" pitchFamily="34" charset="0"/>
              <a:buChar char="•"/>
            </a:pPr>
            <a:r>
              <a:rPr lang="en-US" sz="3200" spc="84" dirty="0">
                <a:solidFill>
                  <a:srgbClr val="373334"/>
                </a:solidFill>
                <a:latin typeface="Glacial Indifference"/>
              </a:rPr>
              <a:t>Premium penalty for late enrollment</a:t>
            </a:r>
          </a:p>
        </p:txBody>
      </p:sp>
    </p:spTree>
    <p:extLst>
      <p:ext uri="{BB962C8B-B14F-4D97-AF65-F5344CB8AC3E}">
        <p14:creationId xmlns:p14="http://schemas.microsoft.com/office/powerpoint/2010/main" val="2757616618"/>
      </p:ext>
    </p:extLst>
  </p:cSld>
  <p:clrMapOvr>
    <a:masterClrMapping/>
  </p:clrMapOvr>
  <mc:AlternateContent xmlns:mc="http://schemas.openxmlformats.org/markup-compatibility/2006" xmlns:p14="http://schemas.microsoft.com/office/powerpoint/2010/main">
    <mc:Choice Requires="p14">
      <p:transition spd="slow" p14:dur="2000" advTm="35497"/>
    </mc:Choice>
    <mc:Fallback xmlns="">
      <p:transition spd="slow" advTm="3549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41012" y="1071087"/>
            <a:ext cx="12805975" cy="1305371"/>
            <a:chOff x="0" y="-104775"/>
            <a:chExt cx="17074634" cy="1740495"/>
          </a:xfrm>
        </p:grpSpPr>
        <p:grpSp>
          <p:nvGrpSpPr>
            <p:cNvPr id="3" name="Group 3"/>
            <p:cNvGrpSpPr/>
            <p:nvPr/>
          </p:nvGrpSpPr>
          <p:grpSpPr>
            <a:xfrm>
              <a:off x="4744705" y="1401277"/>
              <a:ext cx="7585223" cy="234443"/>
              <a:chOff x="0" y="0"/>
              <a:chExt cx="16435930" cy="508000"/>
            </a:xfrm>
          </p:grpSpPr>
          <p:sp>
            <p:nvSpPr>
              <p:cNvPr id="4" name="Freeform 4"/>
              <p:cNvSpPr/>
              <p:nvPr/>
            </p:nvSpPr>
            <p:spPr>
              <a:xfrm>
                <a:off x="0" y="215900"/>
                <a:ext cx="16435930" cy="76200"/>
              </a:xfrm>
              <a:custGeom>
                <a:avLst/>
                <a:gdLst/>
                <a:ahLst/>
                <a:cxnLst/>
                <a:rect l="l" t="t" r="r" b="b"/>
                <a:pathLst>
                  <a:path w="16435930" h="76200">
                    <a:moveTo>
                      <a:pt x="0" y="0"/>
                    </a:moveTo>
                    <a:lnTo>
                      <a:pt x="16435930" y="0"/>
                    </a:lnTo>
                    <a:lnTo>
                      <a:pt x="16435930" y="76200"/>
                    </a:lnTo>
                    <a:lnTo>
                      <a:pt x="0" y="76200"/>
                    </a:lnTo>
                    <a:close/>
                  </a:path>
                </a:pathLst>
              </a:custGeom>
              <a:solidFill>
                <a:srgbClr val="373334"/>
              </a:solidFill>
            </p:spPr>
          </p:sp>
        </p:grpSp>
        <p:sp>
          <p:nvSpPr>
            <p:cNvPr id="5" name="TextBox 5"/>
            <p:cNvSpPr txBox="1"/>
            <p:nvPr/>
          </p:nvSpPr>
          <p:spPr>
            <a:xfrm>
              <a:off x="0" y="-104775"/>
              <a:ext cx="17074634" cy="1166303"/>
            </a:xfrm>
            <a:prstGeom prst="rect">
              <a:avLst/>
            </a:prstGeom>
          </p:spPr>
          <p:txBody>
            <a:bodyPr lIns="0" tIns="0" rIns="0" bIns="0" rtlCol="0" anchor="t">
              <a:spAutoFit/>
            </a:bodyPr>
            <a:lstStyle/>
            <a:p>
              <a:pPr algn="ctr">
                <a:lnSpc>
                  <a:spcPts val="7280"/>
                </a:lnSpc>
              </a:pPr>
              <a:r>
                <a:rPr lang="en-US" sz="6000" spc="104" dirty="0">
                  <a:solidFill>
                    <a:srgbClr val="373334"/>
                  </a:solidFill>
                  <a:latin typeface="Aleo Light Bold" panose="020B0604020202020204" charset="0"/>
                </a:rPr>
                <a:t>Medicare Doesn’t Cover Everything</a:t>
              </a:r>
            </a:p>
          </p:txBody>
        </p:sp>
      </p:grpSp>
      <p:sp>
        <p:nvSpPr>
          <p:cNvPr id="10" name="TextBox 10"/>
          <p:cNvSpPr txBox="1"/>
          <p:nvPr/>
        </p:nvSpPr>
        <p:spPr>
          <a:xfrm>
            <a:off x="1891393" y="4152900"/>
            <a:ext cx="14478000" cy="6431248"/>
          </a:xfrm>
          <a:prstGeom prst="rect">
            <a:avLst/>
          </a:prstGeom>
        </p:spPr>
        <p:txBody>
          <a:bodyPr wrap="square" lIns="0" tIns="0" rIns="0" bIns="0" numCol="2" rtlCol="0" anchor="t">
            <a:spAutoFit/>
          </a:bodyPr>
          <a:lstStyle/>
          <a:p>
            <a:pPr marL="457200" indent="-457200">
              <a:lnSpc>
                <a:spcPts val="4200"/>
              </a:lnSpc>
              <a:buClr>
                <a:srgbClr val="F9C213"/>
              </a:buClr>
              <a:buFont typeface="Arial" panose="020B0604020202020204" pitchFamily="34" charset="0"/>
              <a:buChar char="•"/>
            </a:pPr>
            <a:r>
              <a:rPr lang="en-US" sz="3200" spc="84" dirty="0">
                <a:solidFill>
                  <a:srgbClr val="373334"/>
                </a:solidFill>
                <a:latin typeface="Glacial Indifference"/>
              </a:rPr>
              <a:t>Prescription drugs</a:t>
            </a:r>
          </a:p>
          <a:p>
            <a:pPr marL="457200" indent="-457200">
              <a:lnSpc>
                <a:spcPts val="4200"/>
              </a:lnSpc>
              <a:buClr>
                <a:srgbClr val="F9C213"/>
              </a:buClr>
              <a:buFont typeface="Arial" panose="020B0604020202020204" pitchFamily="34" charset="0"/>
              <a:buChar char="•"/>
            </a:pPr>
            <a:endParaRPr lang="en-US" sz="3200" spc="84" dirty="0">
              <a:solidFill>
                <a:srgbClr val="373334"/>
              </a:solidFill>
              <a:latin typeface="Glacial Indifference"/>
            </a:endParaRPr>
          </a:p>
          <a:p>
            <a:pPr marL="457200" indent="-457200">
              <a:lnSpc>
                <a:spcPts val="4200"/>
              </a:lnSpc>
              <a:buClr>
                <a:srgbClr val="F9C213"/>
              </a:buClr>
              <a:buFont typeface="Arial" panose="020B0604020202020204" pitchFamily="34" charset="0"/>
              <a:buChar char="•"/>
            </a:pPr>
            <a:r>
              <a:rPr lang="en-US" sz="3200" spc="84" dirty="0">
                <a:solidFill>
                  <a:srgbClr val="373334"/>
                </a:solidFill>
                <a:latin typeface="Glacial Indifference"/>
              </a:rPr>
              <a:t>Routine dental, vision or hearing care</a:t>
            </a:r>
          </a:p>
          <a:p>
            <a:pPr marL="457200" indent="-457200">
              <a:lnSpc>
                <a:spcPts val="4200"/>
              </a:lnSpc>
              <a:buClr>
                <a:srgbClr val="F9C213"/>
              </a:buClr>
              <a:buFont typeface="Arial" panose="020B0604020202020204" pitchFamily="34" charset="0"/>
              <a:buChar char="•"/>
            </a:pPr>
            <a:endParaRPr lang="en-US" sz="3200" spc="84" dirty="0">
              <a:solidFill>
                <a:srgbClr val="373334"/>
              </a:solidFill>
              <a:latin typeface="Glacial Indifference"/>
            </a:endParaRPr>
          </a:p>
          <a:p>
            <a:pPr marL="457200" indent="-457200">
              <a:lnSpc>
                <a:spcPts val="4200"/>
              </a:lnSpc>
              <a:buClr>
                <a:srgbClr val="F9C213"/>
              </a:buClr>
              <a:buFont typeface="Arial" panose="020B0604020202020204" pitchFamily="34" charset="0"/>
              <a:buChar char="•"/>
            </a:pPr>
            <a:r>
              <a:rPr lang="en-US" sz="3200" spc="84" dirty="0">
                <a:solidFill>
                  <a:srgbClr val="373334"/>
                </a:solidFill>
                <a:latin typeface="Glacial Indifference"/>
              </a:rPr>
              <a:t>Eyeglasses and contacts </a:t>
            </a:r>
          </a:p>
          <a:p>
            <a:pPr marL="457200" indent="-457200">
              <a:lnSpc>
                <a:spcPts val="4200"/>
              </a:lnSpc>
              <a:buClr>
                <a:srgbClr val="F9C213"/>
              </a:buClr>
              <a:buFont typeface="Arial" panose="020B0604020202020204" pitchFamily="34" charset="0"/>
              <a:buChar char="•"/>
            </a:pPr>
            <a:endParaRPr lang="en-US" sz="3200" spc="84" dirty="0">
              <a:solidFill>
                <a:srgbClr val="373334"/>
              </a:solidFill>
              <a:latin typeface="Glacial Indifference"/>
            </a:endParaRPr>
          </a:p>
          <a:p>
            <a:pPr marL="457200" indent="-457200">
              <a:lnSpc>
                <a:spcPts val="4200"/>
              </a:lnSpc>
              <a:buClr>
                <a:srgbClr val="F9C213"/>
              </a:buClr>
              <a:buFont typeface="Arial" panose="020B0604020202020204" pitchFamily="34" charset="0"/>
              <a:buChar char="•"/>
            </a:pPr>
            <a:r>
              <a:rPr lang="en-US" sz="3200" spc="84" dirty="0">
                <a:solidFill>
                  <a:srgbClr val="373334"/>
                </a:solidFill>
                <a:latin typeface="Glacial Indifference"/>
              </a:rPr>
              <a:t>Hearing aids</a:t>
            </a:r>
          </a:p>
          <a:p>
            <a:pPr marL="457200" indent="-457200">
              <a:lnSpc>
                <a:spcPts val="4200"/>
              </a:lnSpc>
              <a:buClr>
                <a:srgbClr val="F9C213"/>
              </a:buClr>
              <a:buFont typeface="Arial" panose="020B0604020202020204" pitchFamily="34" charset="0"/>
              <a:buChar char="•"/>
            </a:pPr>
            <a:endParaRPr lang="en-US" sz="3200" spc="84" dirty="0">
              <a:solidFill>
                <a:srgbClr val="373334"/>
              </a:solidFill>
              <a:latin typeface="Glacial Indifference"/>
            </a:endParaRPr>
          </a:p>
          <a:p>
            <a:pPr marL="457200" indent="-457200">
              <a:lnSpc>
                <a:spcPts val="4200"/>
              </a:lnSpc>
              <a:buClr>
                <a:srgbClr val="F9C213"/>
              </a:buClr>
              <a:buFont typeface="Arial" panose="020B0604020202020204" pitchFamily="34" charset="0"/>
              <a:buChar char="•"/>
            </a:pPr>
            <a:endParaRPr lang="en-US" sz="3200" spc="84" dirty="0">
              <a:solidFill>
                <a:srgbClr val="373334"/>
              </a:solidFill>
              <a:latin typeface="Glacial Indifference"/>
            </a:endParaRPr>
          </a:p>
          <a:p>
            <a:pPr marL="457200" indent="-457200">
              <a:lnSpc>
                <a:spcPts val="4200"/>
              </a:lnSpc>
              <a:buClr>
                <a:srgbClr val="F9C213"/>
              </a:buClr>
              <a:buFont typeface="Arial" panose="020B0604020202020204" pitchFamily="34" charset="0"/>
              <a:buChar char="•"/>
            </a:pPr>
            <a:endParaRPr lang="en-US" sz="3200" spc="84" dirty="0">
              <a:solidFill>
                <a:srgbClr val="373334"/>
              </a:solidFill>
              <a:latin typeface="Glacial Indifference"/>
            </a:endParaRPr>
          </a:p>
          <a:p>
            <a:pPr marL="457200" indent="-457200">
              <a:lnSpc>
                <a:spcPts val="4200"/>
              </a:lnSpc>
              <a:buClr>
                <a:srgbClr val="F9C213"/>
              </a:buClr>
              <a:buFont typeface="Arial" panose="020B0604020202020204" pitchFamily="34" charset="0"/>
              <a:buChar char="•"/>
            </a:pPr>
            <a:endParaRPr lang="en-US" sz="3200" spc="84" dirty="0">
              <a:solidFill>
                <a:srgbClr val="373334"/>
              </a:solidFill>
              <a:latin typeface="Glacial Indifference"/>
            </a:endParaRPr>
          </a:p>
          <a:p>
            <a:pPr marL="457200" indent="-457200">
              <a:lnSpc>
                <a:spcPts val="4200"/>
              </a:lnSpc>
              <a:buClr>
                <a:srgbClr val="F9C213"/>
              </a:buClr>
              <a:buFont typeface="Arial" panose="020B0604020202020204" pitchFamily="34" charset="0"/>
              <a:buChar char="•"/>
            </a:pPr>
            <a:r>
              <a:rPr lang="en-US" sz="3200" spc="84" dirty="0">
                <a:solidFill>
                  <a:srgbClr val="373334"/>
                </a:solidFill>
                <a:latin typeface="Glacial Indifference"/>
              </a:rPr>
              <a:t>Long-term or custodial care (e.g., help bathing, eating, dressing)</a:t>
            </a:r>
          </a:p>
          <a:p>
            <a:pPr marL="457200" indent="-457200">
              <a:lnSpc>
                <a:spcPts val="4200"/>
              </a:lnSpc>
              <a:buClr>
                <a:srgbClr val="F9C213"/>
              </a:buClr>
              <a:buFont typeface="Arial" panose="020B0604020202020204" pitchFamily="34" charset="0"/>
              <a:buChar char="•"/>
            </a:pPr>
            <a:endParaRPr lang="en-US" sz="3200" spc="84" dirty="0">
              <a:solidFill>
                <a:srgbClr val="373334"/>
              </a:solidFill>
              <a:latin typeface="Glacial Indifference"/>
            </a:endParaRPr>
          </a:p>
          <a:p>
            <a:pPr marL="457200" indent="-457200">
              <a:lnSpc>
                <a:spcPts val="4200"/>
              </a:lnSpc>
              <a:buClr>
                <a:srgbClr val="F9C213"/>
              </a:buClr>
              <a:buFont typeface="Arial" panose="020B0604020202020204" pitchFamily="34" charset="0"/>
              <a:buChar char="•"/>
            </a:pPr>
            <a:r>
              <a:rPr lang="en-US" sz="3200" spc="84" dirty="0">
                <a:solidFill>
                  <a:srgbClr val="373334"/>
                </a:solidFill>
                <a:latin typeface="Glacial Indifference"/>
              </a:rPr>
              <a:t>Excess charges for services by doctors who don’t accept Medicare assignment</a:t>
            </a:r>
          </a:p>
          <a:p>
            <a:pPr marL="457200" indent="-457200">
              <a:lnSpc>
                <a:spcPts val="4200"/>
              </a:lnSpc>
              <a:buClr>
                <a:srgbClr val="F9C213"/>
              </a:buClr>
              <a:buFont typeface="Arial" panose="020B0604020202020204" pitchFamily="34" charset="0"/>
              <a:buChar char="•"/>
            </a:pPr>
            <a:endParaRPr lang="en-US" sz="3200" spc="84" dirty="0">
              <a:solidFill>
                <a:srgbClr val="373334"/>
              </a:solidFill>
              <a:latin typeface="Glacial Indifference"/>
            </a:endParaRPr>
          </a:p>
          <a:p>
            <a:pPr marL="457200" indent="-457200">
              <a:lnSpc>
                <a:spcPts val="4200"/>
              </a:lnSpc>
              <a:buClr>
                <a:srgbClr val="F9C213"/>
              </a:buClr>
              <a:buFont typeface="Arial" panose="020B0604020202020204" pitchFamily="34" charset="0"/>
              <a:buChar char="•"/>
            </a:pPr>
            <a:r>
              <a:rPr lang="en-US" sz="3200" spc="84" dirty="0">
                <a:solidFill>
                  <a:srgbClr val="373334"/>
                </a:solidFill>
                <a:latin typeface="Glacial Indifference"/>
              </a:rPr>
              <a:t>Care received outside the U.S., except for certain circumstances</a:t>
            </a:r>
          </a:p>
        </p:txBody>
      </p:sp>
      <p:grpSp>
        <p:nvGrpSpPr>
          <p:cNvPr id="21" name="Group 21"/>
          <p:cNvGrpSpPr/>
          <p:nvPr/>
        </p:nvGrpSpPr>
        <p:grpSpPr>
          <a:xfrm>
            <a:off x="-18529" y="9639704"/>
            <a:ext cx="666700" cy="665634"/>
            <a:chOff x="0" y="0"/>
            <a:chExt cx="6350000" cy="6339840"/>
          </a:xfrm>
          <a:solidFill>
            <a:srgbClr val="CCCCCC"/>
          </a:solidFill>
        </p:grpSpPr>
        <p:sp>
          <p:nvSpPr>
            <p:cNvPr id="22" name="Freeform 22"/>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grpFill/>
          </p:spPr>
        </p:sp>
      </p:grpSp>
      <p:grpSp>
        <p:nvGrpSpPr>
          <p:cNvPr id="23" name="Group 23"/>
          <p:cNvGrpSpPr/>
          <p:nvPr/>
        </p:nvGrpSpPr>
        <p:grpSpPr>
          <a:xfrm rot="-5400000">
            <a:off x="17640362" y="9639704"/>
            <a:ext cx="666700" cy="665634"/>
            <a:chOff x="0" y="0"/>
            <a:chExt cx="6350000" cy="6339840"/>
          </a:xfrm>
          <a:solidFill>
            <a:srgbClr val="CCCCCC"/>
          </a:solidFill>
        </p:grpSpPr>
        <p:sp>
          <p:nvSpPr>
            <p:cNvPr id="24" name="Freeform 24"/>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grpFill/>
          </p:spPr>
        </p:sp>
      </p:grpSp>
      <p:grpSp>
        <p:nvGrpSpPr>
          <p:cNvPr id="25" name="Group 25"/>
          <p:cNvGrpSpPr/>
          <p:nvPr/>
        </p:nvGrpSpPr>
        <p:grpSpPr>
          <a:xfrm rot="5400000">
            <a:off x="-19062" y="-18337"/>
            <a:ext cx="666700" cy="665634"/>
            <a:chOff x="0" y="0"/>
            <a:chExt cx="6350000" cy="6339840"/>
          </a:xfrm>
          <a:solidFill>
            <a:srgbClr val="CCCCCC"/>
          </a:solidFill>
        </p:grpSpPr>
        <p:sp>
          <p:nvSpPr>
            <p:cNvPr id="26" name="Freeform 26"/>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grpFill/>
          </p:spPr>
        </p:sp>
      </p:grpSp>
      <p:grpSp>
        <p:nvGrpSpPr>
          <p:cNvPr id="27" name="Group 27"/>
          <p:cNvGrpSpPr/>
          <p:nvPr/>
        </p:nvGrpSpPr>
        <p:grpSpPr>
          <a:xfrm rot="-10800000">
            <a:off x="17639829" y="-18871"/>
            <a:ext cx="666700" cy="665634"/>
            <a:chOff x="0" y="0"/>
            <a:chExt cx="6350000" cy="6339840"/>
          </a:xfrm>
          <a:solidFill>
            <a:srgbClr val="CCCCCC"/>
          </a:solidFill>
        </p:grpSpPr>
        <p:sp>
          <p:nvSpPr>
            <p:cNvPr id="28" name="Freeform 28"/>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grpFill/>
          </p:spPr>
        </p:sp>
      </p:grpSp>
      <p:sp>
        <p:nvSpPr>
          <p:cNvPr id="7" name="Rectangle 6">
            <a:extLst>
              <a:ext uri="{FF2B5EF4-FFF2-40B4-BE49-F238E27FC236}">
                <a16:creationId xmlns:a16="http://schemas.microsoft.com/office/drawing/2014/main" id="{F7052DA7-83D4-41D9-92E3-D36027DE2470}"/>
              </a:ext>
            </a:extLst>
          </p:cNvPr>
          <p:cNvSpPr/>
          <p:nvPr/>
        </p:nvSpPr>
        <p:spPr>
          <a:xfrm>
            <a:off x="4347584" y="2552700"/>
            <a:ext cx="9372600" cy="1200329"/>
          </a:xfrm>
          <a:prstGeom prst="rect">
            <a:avLst/>
          </a:prstGeom>
        </p:spPr>
        <p:txBody>
          <a:bodyPr wrap="square">
            <a:spAutoFit/>
          </a:bodyPr>
          <a:lstStyle/>
          <a:p>
            <a:pPr algn="ctr"/>
            <a:r>
              <a:rPr lang="en-US" sz="3500" spc="350" dirty="0">
                <a:solidFill>
                  <a:srgbClr val="F9C213"/>
                </a:solidFill>
                <a:latin typeface="Glacial Indifference Bold"/>
              </a:rPr>
              <a:t>ORIGINAL MEDICARE (PARTS A &amp; B) DOES NOT COVER:</a:t>
            </a:r>
          </a:p>
        </p:txBody>
      </p:sp>
    </p:spTree>
    <p:extLst>
      <p:ext uri="{BB962C8B-B14F-4D97-AF65-F5344CB8AC3E}">
        <p14:creationId xmlns:p14="http://schemas.microsoft.com/office/powerpoint/2010/main" val="3767409293"/>
      </p:ext>
    </p:extLst>
  </p:cSld>
  <p:clrMapOvr>
    <a:masterClrMapping/>
  </p:clrMapOvr>
  <mc:AlternateContent xmlns:mc="http://schemas.openxmlformats.org/markup-compatibility/2006" xmlns:p14="http://schemas.microsoft.com/office/powerpoint/2010/main">
    <mc:Choice Requires="p14">
      <p:transition spd="slow" p14:dur="2000" advTm="111909"/>
    </mc:Choice>
    <mc:Fallback xmlns="">
      <p:transition spd="slow" advTm="11190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41012" y="1149668"/>
            <a:ext cx="12805975" cy="1226790"/>
            <a:chOff x="0" y="0"/>
            <a:chExt cx="17074634" cy="1635720"/>
          </a:xfrm>
        </p:grpSpPr>
        <p:grpSp>
          <p:nvGrpSpPr>
            <p:cNvPr id="3" name="Group 3"/>
            <p:cNvGrpSpPr/>
            <p:nvPr/>
          </p:nvGrpSpPr>
          <p:grpSpPr>
            <a:xfrm>
              <a:off x="4744705" y="1401277"/>
              <a:ext cx="7585223" cy="234443"/>
              <a:chOff x="0" y="0"/>
              <a:chExt cx="16435930" cy="508000"/>
            </a:xfrm>
          </p:grpSpPr>
          <p:sp>
            <p:nvSpPr>
              <p:cNvPr id="4" name="Freeform 4"/>
              <p:cNvSpPr/>
              <p:nvPr/>
            </p:nvSpPr>
            <p:spPr>
              <a:xfrm>
                <a:off x="0" y="215900"/>
                <a:ext cx="16435930" cy="76200"/>
              </a:xfrm>
              <a:custGeom>
                <a:avLst/>
                <a:gdLst/>
                <a:ahLst/>
                <a:cxnLst/>
                <a:rect l="l" t="t" r="r" b="b"/>
                <a:pathLst>
                  <a:path w="16435930" h="76200">
                    <a:moveTo>
                      <a:pt x="0" y="0"/>
                    </a:moveTo>
                    <a:lnTo>
                      <a:pt x="16435930" y="0"/>
                    </a:lnTo>
                    <a:lnTo>
                      <a:pt x="16435930" y="76200"/>
                    </a:lnTo>
                    <a:lnTo>
                      <a:pt x="0" y="76200"/>
                    </a:lnTo>
                    <a:close/>
                  </a:path>
                </a:pathLst>
              </a:custGeom>
              <a:solidFill>
                <a:srgbClr val="373334"/>
              </a:solidFill>
            </p:spPr>
          </p:sp>
        </p:grpSp>
        <p:sp>
          <p:nvSpPr>
            <p:cNvPr id="5" name="TextBox 5"/>
            <p:cNvSpPr txBox="1"/>
            <p:nvPr/>
          </p:nvSpPr>
          <p:spPr>
            <a:xfrm>
              <a:off x="0" y="-104775"/>
              <a:ext cx="17074634" cy="1160568"/>
            </a:xfrm>
            <a:prstGeom prst="rect">
              <a:avLst/>
            </a:prstGeom>
          </p:spPr>
          <p:txBody>
            <a:bodyPr lIns="0" tIns="0" rIns="0" bIns="0" rtlCol="0" anchor="t">
              <a:spAutoFit/>
            </a:bodyPr>
            <a:lstStyle/>
            <a:p>
              <a:pPr algn="ctr">
                <a:lnSpc>
                  <a:spcPts val="7280"/>
                </a:lnSpc>
              </a:pPr>
              <a:r>
                <a:rPr lang="en-US" sz="6000" spc="104" dirty="0">
                  <a:solidFill>
                    <a:srgbClr val="373334"/>
                  </a:solidFill>
                  <a:latin typeface="Aleo Light Bold" panose="020B0604020202020204" charset="0"/>
                </a:rPr>
                <a:t>How Much Does Medicare Cost?</a:t>
              </a:r>
            </a:p>
          </p:txBody>
        </p:sp>
      </p:grpSp>
      <p:grpSp>
        <p:nvGrpSpPr>
          <p:cNvPr id="21" name="Group 21"/>
          <p:cNvGrpSpPr/>
          <p:nvPr/>
        </p:nvGrpSpPr>
        <p:grpSpPr>
          <a:xfrm>
            <a:off x="-18529" y="9639704"/>
            <a:ext cx="666700" cy="665634"/>
            <a:chOff x="0" y="0"/>
            <a:chExt cx="6350000" cy="6339840"/>
          </a:xfrm>
          <a:solidFill>
            <a:srgbClr val="CCCCCC"/>
          </a:solidFill>
        </p:grpSpPr>
        <p:sp>
          <p:nvSpPr>
            <p:cNvPr id="22" name="Freeform 22"/>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grpFill/>
          </p:spPr>
        </p:sp>
      </p:grpSp>
      <p:grpSp>
        <p:nvGrpSpPr>
          <p:cNvPr id="23" name="Group 23"/>
          <p:cNvGrpSpPr/>
          <p:nvPr/>
        </p:nvGrpSpPr>
        <p:grpSpPr>
          <a:xfrm rot="-5400000">
            <a:off x="17640362" y="9639704"/>
            <a:ext cx="666700" cy="665634"/>
            <a:chOff x="0" y="0"/>
            <a:chExt cx="6350000" cy="6339840"/>
          </a:xfrm>
          <a:solidFill>
            <a:srgbClr val="CCCCCC"/>
          </a:solidFill>
        </p:grpSpPr>
        <p:sp>
          <p:nvSpPr>
            <p:cNvPr id="24" name="Freeform 24"/>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grpFill/>
          </p:spPr>
        </p:sp>
      </p:grpSp>
      <p:grpSp>
        <p:nvGrpSpPr>
          <p:cNvPr id="25" name="Group 25"/>
          <p:cNvGrpSpPr/>
          <p:nvPr/>
        </p:nvGrpSpPr>
        <p:grpSpPr>
          <a:xfrm rot="5400000">
            <a:off x="-19062" y="-18337"/>
            <a:ext cx="666700" cy="665634"/>
            <a:chOff x="0" y="0"/>
            <a:chExt cx="6350000" cy="6339840"/>
          </a:xfrm>
          <a:solidFill>
            <a:srgbClr val="CCCCCC"/>
          </a:solidFill>
        </p:grpSpPr>
        <p:sp>
          <p:nvSpPr>
            <p:cNvPr id="26" name="Freeform 26"/>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grpFill/>
          </p:spPr>
        </p:sp>
      </p:grpSp>
      <p:grpSp>
        <p:nvGrpSpPr>
          <p:cNvPr id="27" name="Group 27"/>
          <p:cNvGrpSpPr/>
          <p:nvPr/>
        </p:nvGrpSpPr>
        <p:grpSpPr>
          <a:xfrm rot="-10800000">
            <a:off x="17639829" y="-18871"/>
            <a:ext cx="666700" cy="665634"/>
            <a:chOff x="0" y="0"/>
            <a:chExt cx="6350000" cy="6339840"/>
          </a:xfrm>
          <a:solidFill>
            <a:srgbClr val="CCCCCC"/>
          </a:solidFill>
        </p:grpSpPr>
        <p:sp>
          <p:nvSpPr>
            <p:cNvPr id="28" name="Freeform 28"/>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grpFill/>
          </p:spPr>
        </p:sp>
      </p:grpSp>
      <p:sp>
        <p:nvSpPr>
          <p:cNvPr id="7" name="Rectangle 6">
            <a:extLst>
              <a:ext uri="{FF2B5EF4-FFF2-40B4-BE49-F238E27FC236}">
                <a16:creationId xmlns:a16="http://schemas.microsoft.com/office/drawing/2014/main" id="{F7052DA7-83D4-41D9-92E3-D36027DE2470}"/>
              </a:ext>
            </a:extLst>
          </p:cNvPr>
          <p:cNvSpPr/>
          <p:nvPr/>
        </p:nvSpPr>
        <p:spPr>
          <a:xfrm>
            <a:off x="3886200" y="2628900"/>
            <a:ext cx="10515600" cy="646331"/>
          </a:xfrm>
          <a:prstGeom prst="rect">
            <a:avLst/>
          </a:prstGeom>
        </p:spPr>
        <p:txBody>
          <a:bodyPr wrap="square">
            <a:spAutoFit/>
          </a:bodyPr>
          <a:lstStyle/>
          <a:p>
            <a:pPr algn="ctr"/>
            <a:r>
              <a:rPr lang="en-US" sz="3500" spc="350" dirty="0">
                <a:solidFill>
                  <a:srgbClr val="F9C213"/>
                </a:solidFill>
                <a:latin typeface="Glacial Indifference Bold"/>
              </a:rPr>
              <a:t>2021 MEDICARE PART B (MEDICAL) COST</a:t>
            </a:r>
          </a:p>
        </p:txBody>
      </p:sp>
      <p:graphicFrame>
        <p:nvGraphicFramePr>
          <p:cNvPr id="6" name="Table 5">
            <a:extLst>
              <a:ext uri="{FF2B5EF4-FFF2-40B4-BE49-F238E27FC236}">
                <a16:creationId xmlns:a16="http://schemas.microsoft.com/office/drawing/2014/main" id="{4B570878-9E74-41E0-845C-DF46DCBF8A83}"/>
              </a:ext>
            </a:extLst>
          </p:cNvPr>
          <p:cNvGraphicFramePr>
            <a:graphicFrameLocks noGrp="1"/>
          </p:cNvGraphicFramePr>
          <p:nvPr>
            <p:extLst>
              <p:ext uri="{D42A27DB-BD31-4B8C-83A1-F6EECF244321}">
                <p14:modId xmlns:p14="http://schemas.microsoft.com/office/powerpoint/2010/main" val="3418024763"/>
              </p:ext>
            </p:extLst>
          </p:nvPr>
        </p:nvGraphicFramePr>
        <p:xfrm>
          <a:off x="2209800" y="3602401"/>
          <a:ext cx="13944600" cy="5059680"/>
        </p:xfrm>
        <a:graphic>
          <a:graphicData uri="http://schemas.openxmlformats.org/drawingml/2006/table">
            <a:tbl>
              <a:tblPr firstRow="1" bandRow="1">
                <a:tableStyleId>{21E4AEA4-8DFA-4A89-87EB-49C32662AFE0}</a:tableStyleId>
              </a:tblPr>
              <a:tblGrid>
                <a:gridCol w="3432791">
                  <a:extLst>
                    <a:ext uri="{9D8B030D-6E8A-4147-A177-3AD203B41FA5}">
                      <a16:colId xmlns:a16="http://schemas.microsoft.com/office/drawing/2014/main" val="1301246587"/>
                    </a:ext>
                  </a:extLst>
                </a:gridCol>
                <a:gridCol w="3486149">
                  <a:extLst>
                    <a:ext uri="{9D8B030D-6E8A-4147-A177-3AD203B41FA5}">
                      <a16:colId xmlns:a16="http://schemas.microsoft.com/office/drawing/2014/main" val="3367494842"/>
                    </a:ext>
                  </a:extLst>
                </a:gridCol>
                <a:gridCol w="3656206">
                  <a:extLst>
                    <a:ext uri="{9D8B030D-6E8A-4147-A177-3AD203B41FA5}">
                      <a16:colId xmlns:a16="http://schemas.microsoft.com/office/drawing/2014/main" val="2791907379"/>
                    </a:ext>
                  </a:extLst>
                </a:gridCol>
                <a:gridCol w="3369454">
                  <a:extLst>
                    <a:ext uri="{9D8B030D-6E8A-4147-A177-3AD203B41FA5}">
                      <a16:colId xmlns:a16="http://schemas.microsoft.com/office/drawing/2014/main" val="4066546201"/>
                    </a:ext>
                  </a:extLst>
                </a:gridCol>
              </a:tblGrid>
              <a:tr h="548948">
                <a:tc>
                  <a:txBody>
                    <a:bodyPr/>
                    <a:lstStyle/>
                    <a:p>
                      <a:pPr algn="ctr"/>
                      <a:r>
                        <a:rPr lang="en-US" sz="3200" b="1" dirty="0">
                          <a:solidFill>
                            <a:schemeClr val="tx1"/>
                          </a:solidFill>
                          <a:latin typeface="Glacial Indifference" panose="020B0604020202020204" charset="0"/>
                        </a:rPr>
                        <a:t>Premium</a:t>
                      </a:r>
                    </a:p>
                  </a:txBody>
                  <a:tcPr>
                    <a:solidFill>
                      <a:srgbClr val="CCCCCC"/>
                    </a:solidFill>
                  </a:tcPr>
                </a:tc>
                <a:tc>
                  <a:txBody>
                    <a:bodyPr/>
                    <a:lstStyle/>
                    <a:p>
                      <a:pPr algn="ctr"/>
                      <a:r>
                        <a:rPr lang="en-US" sz="3200" b="1" dirty="0">
                          <a:solidFill>
                            <a:schemeClr val="tx1"/>
                          </a:solidFill>
                          <a:latin typeface="Glacial Indifference" panose="020B0604020202020204" charset="0"/>
                        </a:rPr>
                        <a:t>Deductible</a:t>
                      </a:r>
                    </a:p>
                  </a:txBody>
                  <a:tcPr>
                    <a:solidFill>
                      <a:srgbClr val="CCCCCC"/>
                    </a:solidFill>
                  </a:tcPr>
                </a:tc>
                <a:tc>
                  <a:txBody>
                    <a:bodyPr/>
                    <a:lstStyle/>
                    <a:p>
                      <a:pPr algn="ctr"/>
                      <a:r>
                        <a:rPr lang="en-US" sz="3200" b="1" dirty="0">
                          <a:solidFill>
                            <a:schemeClr val="tx1"/>
                          </a:solidFill>
                          <a:latin typeface="Glacial Indifference" panose="020B0604020202020204" charset="0"/>
                        </a:rPr>
                        <a:t>Other Costs</a:t>
                      </a:r>
                    </a:p>
                  </a:txBody>
                  <a:tcPr>
                    <a:solidFill>
                      <a:srgbClr val="CCCCCC"/>
                    </a:solidFill>
                  </a:tcPr>
                </a:tc>
                <a:tc>
                  <a:txBody>
                    <a:bodyPr/>
                    <a:lstStyle/>
                    <a:p>
                      <a:pPr algn="ctr"/>
                      <a:r>
                        <a:rPr lang="en-US" sz="3200" b="1" dirty="0">
                          <a:solidFill>
                            <a:schemeClr val="tx1"/>
                          </a:solidFill>
                          <a:latin typeface="Glacial Indifference" panose="020B0604020202020204" charset="0"/>
                        </a:rPr>
                        <a:t>Note</a:t>
                      </a:r>
                    </a:p>
                  </a:txBody>
                  <a:tcPr>
                    <a:solidFill>
                      <a:srgbClr val="CCCCCC"/>
                    </a:solidFill>
                  </a:tcPr>
                </a:tc>
                <a:extLst>
                  <a:ext uri="{0D108BD9-81ED-4DB2-BD59-A6C34878D82A}">
                    <a16:rowId xmlns:a16="http://schemas.microsoft.com/office/drawing/2014/main" val="2797047229"/>
                  </a:ext>
                </a:extLst>
              </a:tr>
              <a:tr h="3526491">
                <a:tc>
                  <a:txBody>
                    <a:bodyPr/>
                    <a:lstStyle/>
                    <a:p>
                      <a:endParaRPr lang="en-US" sz="3200" dirty="0">
                        <a:solidFill>
                          <a:schemeClr val="tx1"/>
                        </a:solidFill>
                        <a:latin typeface="Glacial Indifference" panose="020B0604020202020204" charset="0"/>
                      </a:endParaRPr>
                    </a:p>
                    <a:p>
                      <a:endParaRPr lang="en-US" sz="3200" dirty="0">
                        <a:solidFill>
                          <a:schemeClr val="tx1"/>
                        </a:solidFill>
                        <a:latin typeface="Glacial Indifference" panose="020B0604020202020204" charset="0"/>
                      </a:endParaRPr>
                    </a:p>
                    <a:p>
                      <a:endParaRPr lang="en-US" sz="3200" dirty="0">
                        <a:solidFill>
                          <a:schemeClr val="tx1"/>
                        </a:solidFill>
                        <a:latin typeface="Glacial Indifference" panose="020B0604020202020204" charset="0"/>
                      </a:endParaRPr>
                    </a:p>
                    <a:p>
                      <a:pPr algn="ctr"/>
                      <a:r>
                        <a:rPr lang="en-US" sz="3200" b="1" dirty="0">
                          <a:solidFill>
                            <a:srgbClr val="F9C213"/>
                          </a:solidFill>
                          <a:latin typeface="Glacial Indifference" panose="020B0604020202020204" charset="0"/>
                        </a:rPr>
                        <a:t>$148.50</a:t>
                      </a:r>
                    </a:p>
                    <a:p>
                      <a:pPr algn="ctr"/>
                      <a:r>
                        <a:rPr lang="en-US" sz="3200" dirty="0">
                          <a:solidFill>
                            <a:schemeClr val="bg1"/>
                          </a:solidFill>
                          <a:latin typeface="Glacial Indifference" panose="020B0604020202020204" charset="0"/>
                        </a:rPr>
                        <a:t>For Most People</a:t>
                      </a:r>
                    </a:p>
                  </a:txBody>
                  <a:tcPr>
                    <a:solidFill>
                      <a:srgbClr val="373334"/>
                    </a:solidFill>
                  </a:tcPr>
                </a:tc>
                <a:tc>
                  <a:txBody>
                    <a:bodyPr/>
                    <a:lstStyle/>
                    <a:p>
                      <a:pPr algn="ctr"/>
                      <a:endParaRPr lang="en-US" sz="3200" dirty="0">
                        <a:solidFill>
                          <a:schemeClr val="tx1"/>
                        </a:solidFill>
                        <a:latin typeface="Glacial Indifference" panose="020B0604020202020204" charset="0"/>
                      </a:endParaRPr>
                    </a:p>
                    <a:p>
                      <a:pPr algn="ctr"/>
                      <a:endParaRPr lang="en-US" sz="3200" dirty="0">
                        <a:solidFill>
                          <a:schemeClr val="tx1"/>
                        </a:solidFill>
                        <a:latin typeface="Glacial Indifference" panose="020B0604020202020204" charset="0"/>
                      </a:endParaRPr>
                    </a:p>
                    <a:p>
                      <a:pPr algn="ctr"/>
                      <a:endParaRPr lang="en-US" sz="3200" dirty="0">
                        <a:solidFill>
                          <a:schemeClr val="tx1"/>
                        </a:solidFill>
                        <a:latin typeface="Glacial Indifference" panose="020B0604020202020204" charset="0"/>
                      </a:endParaRPr>
                    </a:p>
                    <a:p>
                      <a:pPr algn="ctr"/>
                      <a:r>
                        <a:rPr lang="en-US" sz="3200" b="1" dirty="0">
                          <a:solidFill>
                            <a:srgbClr val="F9C213"/>
                          </a:solidFill>
                          <a:latin typeface="Glacial Indifference" panose="020B0604020202020204" charset="0"/>
                        </a:rPr>
                        <a:t>$203</a:t>
                      </a:r>
                    </a:p>
                    <a:p>
                      <a:pPr algn="ctr"/>
                      <a:r>
                        <a:rPr lang="en-US" sz="3200" dirty="0">
                          <a:solidFill>
                            <a:schemeClr val="bg1"/>
                          </a:solidFill>
                          <a:latin typeface="Glacial Indifference" panose="020B0604020202020204" charset="0"/>
                        </a:rPr>
                        <a:t>For The Year</a:t>
                      </a:r>
                    </a:p>
                    <a:p>
                      <a:endParaRPr lang="en-US" sz="3200" dirty="0">
                        <a:solidFill>
                          <a:schemeClr val="tx1"/>
                        </a:solidFill>
                        <a:latin typeface="Glacial Indifference" panose="020B0604020202020204" charset="0"/>
                      </a:endParaRPr>
                    </a:p>
                  </a:txBody>
                  <a:tcPr>
                    <a:solidFill>
                      <a:srgbClr val="373334"/>
                    </a:solidFill>
                  </a:tcPr>
                </a:tc>
                <a:tc>
                  <a:txBody>
                    <a:bodyPr/>
                    <a:lstStyle/>
                    <a:p>
                      <a:pPr algn="ctr"/>
                      <a:endParaRPr lang="en-US" sz="3200" b="1" dirty="0">
                        <a:solidFill>
                          <a:schemeClr val="tx2"/>
                        </a:solidFill>
                        <a:latin typeface="Glacial Indifference" panose="020B0604020202020204" charset="0"/>
                      </a:endParaRPr>
                    </a:p>
                    <a:p>
                      <a:pPr algn="ctr"/>
                      <a:r>
                        <a:rPr lang="en-US" sz="3200" b="1" dirty="0">
                          <a:solidFill>
                            <a:srgbClr val="F9C213"/>
                          </a:solidFill>
                          <a:latin typeface="Glacial Indifference" panose="020B0604020202020204" charset="0"/>
                        </a:rPr>
                        <a:t>20%</a:t>
                      </a:r>
                    </a:p>
                    <a:p>
                      <a:pPr algn="ctr"/>
                      <a:r>
                        <a:rPr lang="en-US" sz="3200" dirty="0">
                          <a:solidFill>
                            <a:schemeClr val="bg1"/>
                          </a:solidFill>
                          <a:latin typeface="Glacial Indifference" panose="020B0604020202020204" charset="0"/>
                        </a:rPr>
                        <a:t>Of Approved Amount For Most Covered Services</a:t>
                      </a:r>
                    </a:p>
                    <a:p>
                      <a:endParaRPr lang="en-US" sz="3200" dirty="0">
                        <a:solidFill>
                          <a:schemeClr val="tx1"/>
                        </a:solidFill>
                        <a:latin typeface="Glacial Indifference" panose="020B0604020202020204" charset="0"/>
                      </a:endParaRPr>
                    </a:p>
                    <a:p>
                      <a:pPr algn="ctr"/>
                      <a:r>
                        <a:rPr lang="en-US" sz="3200" b="1" dirty="0">
                          <a:solidFill>
                            <a:srgbClr val="F9C213"/>
                          </a:solidFill>
                          <a:latin typeface="Glacial Indifference" panose="020B0604020202020204" charset="0"/>
                        </a:rPr>
                        <a:t>Excess Charges</a:t>
                      </a:r>
                    </a:p>
                    <a:p>
                      <a:pPr algn="ctr"/>
                      <a:r>
                        <a:rPr lang="en-US" sz="3200" dirty="0">
                          <a:solidFill>
                            <a:schemeClr val="bg1"/>
                          </a:solidFill>
                          <a:latin typeface="Glacial Indifference" panose="020B0604020202020204" charset="0"/>
                        </a:rPr>
                        <a:t>(If Any)</a:t>
                      </a:r>
                    </a:p>
                    <a:p>
                      <a:pPr algn="ctr"/>
                      <a:endParaRPr lang="en-US" sz="3200" dirty="0">
                        <a:solidFill>
                          <a:schemeClr val="tx1"/>
                        </a:solidFill>
                        <a:latin typeface="Glacial Indifference" panose="020B0604020202020204" charset="0"/>
                      </a:endParaRPr>
                    </a:p>
                  </a:txBody>
                  <a:tcPr>
                    <a:solidFill>
                      <a:srgbClr val="373334"/>
                    </a:solidFill>
                  </a:tcPr>
                </a:tc>
                <a:tc>
                  <a:txBody>
                    <a:bodyPr/>
                    <a:lstStyle/>
                    <a:p>
                      <a:pPr algn="ctr"/>
                      <a:endParaRPr lang="en-US" sz="3200" b="1" dirty="0">
                        <a:solidFill>
                          <a:schemeClr val="tx2"/>
                        </a:solidFill>
                        <a:latin typeface="Glacial Indifference" panose="020B0604020202020204" charset="0"/>
                      </a:endParaRPr>
                    </a:p>
                    <a:p>
                      <a:pPr algn="ctr"/>
                      <a:endParaRPr lang="en-US" sz="3200" b="1" dirty="0">
                        <a:solidFill>
                          <a:schemeClr val="tx2"/>
                        </a:solidFill>
                        <a:latin typeface="Glacial Indifference" panose="020B0604020202020204" charset="0"/>
                      </a:endParaRPr>
                    </a:p>
                    <a:p>
                      <a:pPr algn="ctr"/>
                      <a:endParaRPr lang="en-US" sz="3200" b="1" dirty="0">
                        <a:solidFill>
                          <a:schemeClr val="tx2"/>
                        </a:solidFill>
                        <a:latin typeface="Glacial Indifference" panose="020B0604020202020204" charset="0"/>
                      </a:endParaRPr>
                    </a:p>
                    <a:p>
                      <a:pPr algn="ctr"/>
                      <a:r>
                        <a:rPr lang="en-US" sz="3200" b="1" dirty="0">
                          <a:solidFill>
                            <a:srgbClr val="F9C213"/>
                          </a:solidFill>
                          <a:latin typeface="Glacial Indifference" panose="020B0604020202020204" charset="0"/>
                        </a:rPr>
                        <a:t>No</a:t>
                      </a:r>
                    </a:p>
                    <a:p>
                      <a:pPr algn="ctr"/>
                      <a:r>
                        <a:rPr lang="en-US" sz="3200" dirty="0">
                          <a:solidFill>
                            <a:schemeClr val="bg1"/>
                          </a:solidFill>
                          <a:latin typeface="Glacial Indifference" panose="020B0604020202020204" charset="0"/>
                        </a:rPr>
                        <a:t>Out-of-pocket Limit</a:t>
                      </a:r>
                    </a:p>
                  </a:txBody>
                  <a:tcPr>
                    <a:solidFill>
                      <a:srgbClr val="373334"/>
                    </a:solidFill>
                  </a:tcPr>
                </a:tc>
                <a:extLst>
                  <a:ext uri="{0D108BD9-81ED-4DB2-BD59-A6C34878D82A}">
                    <a16:rowId xmlns:a16="http://schemas.microsoft.com/office/drawing/2014/main" val="3727141873"/>
                  </a:ext>
                </a:extLst>
              </a:tr>
            </a:tbl>
          </a:graphicData>
        </a:graphic>
      </p:graphicFrame>
    </p:spTree>
    <p:extLst>
      <p:ext uri="{BB962C8B-B14F-4D97-AF65-F5344CB8AC3E}">
        <p14:creationId xmlns:p14="http://schemas.microsoft.com/office/powerpoint/2010/main" val="3518858870"/>
      </p:ext>
    </p:extLst>
  </p:cSld>
  <p:clrMapOvr>
    <a:masterClrMapping/>
  </p:clrMapOvr>
  <mc:AlternateContent xmlns:mc="http://schemas.openxmlformats.org/markup-compatibility/2006" xmlns:p14="http://schemas.microsoft.com/office/powerpoint/2010/main">
    <mc:Choice Requires="p14">
      <p:transition spd="slow" p14:dur="2000" advTm="111909"/>
    </mc:Choice>
    <mc:Fallback xmlns="">
      <p:transition spd="slow" advTm="11190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41012" y="1149668"/>
            <a:ext cx="12805975" cy="1226790"/>
            <a:chOff x="0" y="0"/>
            <a:chExt cx="17074634" cy="1635720"/>
          </a:xfrm>
        </p:grpSpPr>
        <p:grpSp>
          <p:nvGrpSpPr>
            <p:cNvPr id="3" name="Group 3"/>
            <p:cNvGrpSpPr/>
            <p:nvPr/>
          </p:nvGrpSpPr>
          <p:grpSpPr>
            <a:xfrm>
              <a:off x="4744705" y="1401277"/>
              <a:ext cx="7585223" cy="234443"/>
              <a:chOff x="0" y="0"/>
              <a:chExt cx="16435930" cy="508000"/>
            </a:xfrm>
          </p:grpSpPr>
          <p:sp>
            <p:nvSpPr>
              <p:cNvPr id="4" name="Freeform 4"/>
              <p:cNvSpPr/>
              <p:nvPr/>
            </p:nvSpPr>
            <p:spPr>
              <a:xfrm>
                <a:off x="0" y="215900"/>
                <a:ext cx="16435930" cy="76200"/>
              </a:xfrm>
              <a:custGeom>
                <a:avLst/>
                <a:gdLst/>
                <a:ahLst/>
                <a:cxnLst/>
                <a:rect l="l" t="t" r="r" b="b"/>
                <a:pathLst>
                  <a:path w="16435930" h="76200">
                    <a:moveTo>
                      <a:pt x="0" y="0"/>
                    </a:moveTo>
                    <a:lnTo>
                      <a:pt x="16435930" y="0"/>
                    </a:lnTo>
                    <a:lnTo>
                      <a:pt x="16435930" y="76200"/>
                    </a:lnTo>
                    <a:lnTo>
                      <a:pt x="0" y="76200"/>
                    </a:lnTo>
                    <a:close/>
                  </a:path>
                </a:pathLst>
              </a:custGeom>
              <a:solidFill>
                <a:srgbClr val="373334"/>
              </a:solidFill>
            </p:spPr>
          </p:sp>
        </p:grpSp>
        <p:sp>
          <p:nvSpPr>
            <p:cNvPr id="5" name="TextBox 5"/>
            <p:cNvSpPr txBox="1"/>
            <p:nvPr/>
          </p:nvSpPr>
          <p:spPr>
            <a:xfrm>
              <a:off x="0" y="-104775"/>
              <a:ext cx="17074634" cy="1160568"/>
            </a:xfrm>
            <a:prstGeom prst="rect">
              <a:avLst/>
            </a:prstGeom>
          </p:spPr>
          <p:txBody>
            <a:bodyPr lIns="0" tIns="0" rIns="0" bIns="0" rtlCol="0" anchor="t">
              <a:spAutoFit/>
            </a:bodyPr>
            <a:lstStyle/>
            <a:p>
              <a:pPr algn="ctr">
                <a:lnSpc>
                  <a:spcPts val="7280"/>
                </a:lnSpc>
              </a:pPr>
              <a:r>
                <a:rPr lang="en-US" sz="6000" spc="104" dirty="0">
                  <a:solidFill>
                    <a:srgbClr val="373334"/>
                  </a:solidFill>
                  <a:latin typeface="Aleo Light Bold" panose="020B0604020202020204" charset="0"/>
                </a:rPr>
                <a:t>Where Can I Get More Coverage?</a:t>
              </a:r>
            </a:p>
          </p:txBody>
        </p:sp>
      </p:grpSp>
      <p:grpSp>
        <p:nvGrpSpPr>
          <p:cNvPr id="21" name="Group 21"/>
          <p:cNvGrpSpPr/>
          <p:nvPr/>
        </p:nvGrpSpPr>
        <p:grpSpPr>
          <a:xfrm>
            <a:off x="-18529" y="9639704"/>
            <a:ext cx="666700" cy="665634"/>
            <a:chOff x="0" y="0"/>
            <a:chExt cx="6350000" cy="6339840"/>
          </a:xfrm>
          <a:solidFill>
            <a:srgbClr val="CCCCCC"/>
          </a:solidFill>
        </p:grpSpPr>
        <p:sp>
          <p:nvSpPr>
            <p:cNvPr id="22" name="Freeform 22"/>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grpFill/>
          </p:spPr>
        </p:sp>
      </p:grpSp>
      <p:grpSp>
        <p:nvGrpSpPr>
          <p:cNvPr id="23" name="Group 23"/>
          <p:cNvGrpSpPr/>
          <p:nvPr/>
        </p:nvGrpSpPr>
        <p:grpSpPr>
          <a:xfrm rot="-5400000">
            <a:off x="17640362" y="9639704"/>
            <a:ext cx="666700" cy="665634"/>
            <a:chOff x="0" y="0"/>
            <a:chExt cx="6350000" cy="6339840"/>
          </a:xfrm>
          <a:solidFill>
            <a:srgbClr val="CCCCCC"/>
          </a:solidFill>
        </p:grpSpPr>
        <p:sp>
          <p:nvSpPr>
            <p:cNvPr id="24" name="Freeform 24"/>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grpFill/>
          </p:spPr>
        </p:sp>
      </p:grpSp>
      <p:grpSp>
        <p:nvGrpSpPr>
          <p:cNvPr id="25" name="Group 25"/>
          <p:cNvGrpSpPr/>
          <p:nvPr/>
        </p:nvGrpSpPr>
        <p:grpSpPr>
          <a:xfrm rot="5400000">
            <a:off x="-19062" y="-18337"/>
            <a:ext cx="666700" cy="665634"/>
            <a:chOff x="0" y="0"/>
            <a:chExt cx="6350000" cy="6339840"/>
          </a:xfrm>
          <a:solidFill>
            <a:srgbClr val="CCCCCC"/>
          </a:solidFill>
        </p:grpSpPr>
        <p:sp>
          <p:nvSpPr>
            <p:cNvPr id="26" name="Freeform 26"/>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grpFill/>
          </p:spPr>
        </p:sp>
      </p:grpSp>
      <p:grpSp>
        <p:nvGrpSpPr>
          <p:cNvPr id="27" name="Group 27"/>
          <p:cNvGrpSpPr/>
          <p:nvPr/>
        </p:nvGrpSpPr>
        <p:grpSpPr>
          <a:xfrm rot="-10800000">
            <a:off x="17639829" y="-18871"/>
            <a:ext cx="666700" cy="665634"/>
            <a:chOff x="0" y="0"/>
            <a:chExt cx="6350000" cy="6339840"/>
          </a:xfrm>
          <a:solidFill>
            <a:srgbClr val="CCCCCC"/>
          </a:solidFill>
        </p:grpSpPr>
        <p:sp>
          <p:nvSpPr>
            <p:cNvPr id="28" name="Freeform 28"/>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grpFill/>
          </p:spPr>
        </p:sp>
      </p:grpSp>
      <p:sp>
        <p:nvSpPr>
          <p:cNvPr id="7" name="Rectangle 6">
            <a:extLst>
              <a:ext uri="{FF2B5EF4-FFF2-40B4-BE49-F238E27FC236}">
                <a16:creationId xmlns:a16="http://schemas.microsoft.com/office/drawing/2014/main" id="{F7052DA7-83D4-41D9-92E3-D36027DE2470}"/>
              </a:ext>
            </a:extLst>
          </p:cNvPr>
          <p:cNvSpPr/>
          <p:nvPr/>
        </p:nvSpPr>
        <p:spPr>
          <a:xfrm>
            <a:off x="4347584" y="2552700"/>
            <a:ext cx="9372600" cy="646331"/>
          </a:xfrm>
          <a:prstGeom prst="rect">
            <a:avLst/>
          </a:prstGeom>
        </p:spPr>
        <p:txBody>
          <a:bodyPr wrap="square">
            <a:spAutoFit/>
          </a:bodyPr>
          <a:lstStyle/>
          <a:p>
            <a:pPr algn="ctr"/>
            <a:r>
              <a:rPr lang="en-US" sz="3500" spc="350" dirty="0">
                <a:solidFill>
                  <a:srgbClr val="F9C213"/>
                </a:solidFill>
                <a:latin typeface="Glacial Indifference Bold"/>
              </a:rPr>
              <a:t>OPTIONS FOR MORE COVERAGE</a:t>
            </a:r>
          </a:p>
        </p:txBody>
      </p:sp>
      <p:sp>
        <p:nvSpPr>
          <p:cNvPr id="8" name="TextBox 7">
            <a:extLst>
              <a:ext uri="{FF2B5EF4-FFF2-40B4-BE49-F238E27FC236}">
                <a16:creationId xmlns:a16="http://schemas.microsoft.com/office/drawing/2014/main" id="{146FB8D3-DD72-4070-A029-5DC1774EDD99}"/>
              </a:ext>
            </a:extLst>
          </p:cNvPr>
          <p:cNvSpPr txBox="1"/>
          <p:nvPr/>
        </p:nvSpPr>
        <p:spPr>
          <a:xfrm>
            <a:off x="3048000" y="3067383"/>
            <a:ext cx="11430001" cy="954107"/>
          </a:xfrm>
          <a:prstGeom prst="rect">
            <a:avLst/>
          </a:prstGeom>
          <a:noFill/>
        </p:spPr>
        <p:txBody>
          <a:bodyPr wrap="square" rtlCol="0">
            <a:spAutoFit/>
          </a:bodyPr>
          <a:lstStyle/>
          <a:p>
            <a:endParaRPr lang="en-US" sz="2400" dirty="0">
              <a:latin typeface="Glacial Indifference" panose="020B0604020202020204" charset="0"/>
            </a:endParaRPr>
          </a:p>
          <a:p>
            <a:r>
              <a:rPr lang="en-US" sz="3200" dirty="0">
                <a:solidFill>
                  <a:srgbClr val="373334"/>
                </a:solidFill>
                <a:latin typeface="Glacial Indifference" panose="020B0604020202020204" charset="0"/>
              </a:rPr>
              <a:t>          </a:t>
            </a:r>
            <a:r>
              <a:rPr lang="en-US" sz="3200" b="1" dirty="0">
                <a:solidFill>
                  <a:srgbClr val="373334"/>
                </a:solidFill>
                <a:latin typeface="Glacial Indifference" panose="020B0604020202020204" charset="0"/>
              </a:rPr>
              <a:t>OPTION 1</a:t>
            </a:r>
            <a:r>
              <a:rPr lang="en-US" sz="3200" dirty="0">
                <a:solidFill>
                  <a:srgbClr val="373334"/>
                </a:solidFill>
                <a:latin typeface="Glacial Indifference" panose="020B0604020202020204" charset="0"/>
              </a:rPr>
              <a:t> </a:t>
            </a:r>
            <a:r>
              <a:rPr lang="en-US" sz="3200" dirty="0">
                <a:latin typeface="Glacial Indifference" panose="020B0604020202020204" charset="0"/>
              </a:rPr>
              <a:t>---------------- </a:t>
            </a:r>
            <a:r>
              <a:rPr lang="en-US" sz="3200" b="1" dirty="0">
                <a:latin typeface="Glacial Indifference" panose="020B0604020202020204" charset="0"/>
              </a:rPr>
              <a:t>OR</a:t>
            </a:r>
            <a:r>
              <a:rPr lang="en-US" sz="3200" dirty="0">
                <a:latin typeface="Glacial Indifference" panose="020B0604020202020204" charset="0"/>
              </a:rPr>
              <a:t> ---------------- </a:t>
            </a:r>
            <a:r>
              <a:rPr lang="en-US" sz="3200" b="1" dirty="0">
                <a:solidFill>
                  <a:srgbClr val="373334"/>
                </a:solidFill>
                <a:latin typeface="Glacial Indifference" panose="020B0604020202020204" charset="0"/>
              </a:rPr>
              <a:t>OPTION 2</a:t>
            </a:r>
          </a:p>
        </p:txBody>
      </p:sp>
      <p:sp>
        <p:nvSpPr>
          <p:cNvPr id="9" name="TextBox 8">
            <a:extLst>
              <a:ext uri="{FF2B5EF4-FFF2-40B4-BE49-F238E27FC236}">
                <a16:creationId xmlns:a16="http://schemas.microsoft.com/office/drawing/2014/main" id="{23797258-55C6-4C59-B7B2-62F8605219A3}"/>
              </a:ext>
            </a:extLst>
          </p:cNvPr>
          <p:cNvSpPr txBox="1"/>
          <p:nvPr/>
        </p:nvSpPr>
        <p:spPr>
          <a:xfrm>
            <a:off x="2012930" y="4029993"/>
            <a:ext cx="6398079" cy="1077218"/>
          </a:xfrm>
          <a:prstGeom prst="rect">
            <a:avLst/>
          </a:prstGeom>
          <a:noFill/>
        </p:spPr>
        <p:txBody>
          <a:bodyPr wrap="square" rtlCol="0">
            <a:spAutoFit/>
          </a:bodyPr>
          <a:lstStyle/>
          <a:p>
            <a:pPr algn="ctr"/>
            <a:r>
              <a:rPr lang="en-US" sz="3200" b="1" dirty="0">
                <a:solidFill>
                  <a:srgbClr val="373334"/>
                </a:solidFill>
                <a:latin typeface="Glacial Indifference" panose="020B0604020202020204" charset="0"/>
              </a:rPr>
              <a:t>Add One or Both of the Following to Original Medicare (1965)</a:t>
            </a:r>
          </a:p>
        </p:txBody>
      </p:sp>
      <p:sp>
        <p:nvSpPr>
          <p:cNvPr id="10" name="TextBox 9">
            <a:extLst>
              <a:ext uri="{FF2B5EF4-FFF2-40B4-BE49-F238E27FC236}">
                <a16:creationId xmlns:a16="http://schemas.microsoft.com/office/drawing/2014/main" id="{7C842D85-503D-45BC-97A2-D24C3C7785EC}"/>
              </a:ext>
            </a:extLst>
          </p:cNvPr>
          <p:cNvSpPr txBox="1"/>
          <p:nvPr/>
        </p:nvSpPr>
        <p:spPr>
          <a:xfrm>
            <a:off x="10363200" y="4037046"/>
            <a:ext cx="5394746" cy="1077218"/>
          </a:xfrm>
          <a:prstGeom prst="rect">
            <a:avLst/>
          </a:prstGeom>
          <a:noFill/>
        </p:spPr>
        <p:txBody>
          <a:bodyPr wrap="square" rtlCol="0">
            <a:spAutoFit/>
          </a:bodyPr>
          <a:lstStyle/>
          <a:p>
            <a:pPr algn="ctr"/>
            <a:r>
              <a:rPr lang="en-US" sz="3200" b="1" dirty="0">
                <a:solidFill>
                  <a:srgbClr val="373334"/>
                </a:solidFill>
                <a:latin typeface="Glacial Indifference" panose="020B0604020202020204" charset="0"/>
              </a:rPr>
              <a:t>Choose a Medicare Advantage Plan</a:t>
            </a:r>
          </a:p>
        </p:txBody>
      </p:sp>
      <p:graphicFrame>
        <p:nvGraphicFramePr>
          <p:cNvPr id="12" name="Table 12">
            <a:extLst>
              <a:ext uri="{FF2B5EF4-FFF2-40B4-BE49-F238E27FC236}">
                <a16:creationId xmlns:a16="http://schemas.microsoft.com/office/drawing/2014/main" id="{812EDDDD-E752-4490-B32F-FB992A78A1A2}"/>
              </a:ext>
            </a:extLst>
          </p:cNvPr>
          <p:cNvGraphicFramePr>
            <a:graphicFrameLocks noGrp="1"/>
          </p:cNvGraphicFramePr>
          <p:nvPr>
            <p:extLst>
              <p:ext uri="{D42A27DB-BD31-4B8C-83A1-F6EECF244321}">
                <p14:modId xmlns:p14="http://schemas.microsoft.com/office/powerpoint/2010/main" val="2417900186"/>
              </p:ext>
            </p:extLst>
          </p:nvPr>
        </p:nvGraphicFramePr>
        <p:xfrm>
          <a:off x="1813342" y="5252151"/>
          <a:ext cx="6682364" cy="4486750"/>
        </p:xfrm>
        <a:graphic>
          <a:graphicData uri="http://schemas.openxmlformats.org/drawingml/2006/table">
            <a:tbl>
              <a:tblPr firstRow="1" bandRow="1">
                <a:tableStyleId>{5C22544A-7EE6-4342-B048-85BDC9FD1C3A}</a:tableStyleId>
              </a:tblPr>
              <a:tblGrid>
                <a:gridCol w="6682364">
                  <a:extLst>
                    <a:ext uri="{9D8B030D-6E8A-4147-A177-3AD203B41FA5}">
                      <a16:colId xmlns:a16="http://schemas.microsoft.com/office/drawing/2014/main" val="2646730341"/>
                    </a:ext>
                  </a:extLst>
                </a:gridCol>
              </a:tblGrid>
              <a:tr h="1775333">
                <a:tc>
                  <a:txBody>
                    <a:bodyPr/>
                    <a:lstStyle/>
                    <a:p>
                      <a:pPr algn="ctr"/>
                      <a:r>
                        <a:rPr lang="en-US" sz="2800" b="1" dirty="0">
                          <a:solidFill>
                            <a:schemeClr val="tx1"/>
                          </a:solidFill>
                          <a:latin typeface="Glacial Indifference" panose="020B0604020202020204" charset="0"/>
                        </a:rPr>
                        <a:t>Medicare Supplement Insurance Plan (Medigap)</a:t>
                      </a:r>
                    </a:p>
                    <a:p>
                      <a:pPr algn="ctr"/>
                      <a:r>
                        <a:rPr lang="en-US" sz="2400" dirty="0">
                          <a:solidFill>
                            <a:schemeClr val="tx1"/>
                          </a:solidFill>
                          <a:latin typeface="Glacial Indifference" panose="020B0604020202020204" charset="0"/>
                        </a:rPr>
                        <a:t>Offered by private companies </a:t>
                      </a:r>
                    </a:p>
                    <a:p>
                      <a:pPr algn="ctr"/>
                      <a:r>
                        <a:rPr lang="en-US" sz="2400" dirty="0">
                          <a:solidFill>
                            <a:schemeClr val="tx1"/>
                          </a:solidFill>
                          <a:latin typeface="Glacial Indifference" panose="020B0604020202020204" charset="0"/>
                        </a:rPr>
                        <a:t>1980</a:t>
                      </a:r>
                    </a:p>
                  </a:txBody>
                  <a:tcPr>
                    <a:solidFill>
                      <a:srgbClr val="F9C213"/>
                    </a:solidFill>
                  </a:tcPr>
                </a:tc>
                <a:extLst>
                  <a:ext uri="{0D108BD9-81ED-4DB2-BD59-A6C34878D82A}">
                    <a16:rowId xmlns:a16="http://schemas.microsoft.com/office/drawing/2014/main" val="4210969593"/>
                  </a:ext>
                </a:extLst>
              </a:tr>
              <a:tr h="903806">
                <a:tc>
                  <a:txBody>
                    <a:bodyPr/>
                    <a:lstStyle/>
                    <a:p>
                      <a:r>
                        <a:rPr lang="en-US" sz="2500" dirty="0">
                          <a:latin typeface="Glacial Indifference" panose="020B0604020202020204" charset="0"/>
                        </a:rPr>
                        <a:t>Helps pay some of the out-of-pocket costs that come with Original Medicare</a:t>
                      </a:r>
                    </a:p>
                  </a:txBody>
                  <a:tcPr>
                    <a:solidFill>
                      <a:srgbClr val="CCCCCC"/>
                    </a:solidFill>
                  </a:tcPr>
                </a:tc>
                <a:extLst>
                  <a:ext uri="{0D108BD9-81ED-4DB2-BD59-A6C34878D82A}">
                    <a16:rowId xmlns:a16="http://schemas.microsoft.com/office/drawing/2014/main" val="3568430462"/>
                  </a:ext>
                </a:extLst>
              </a:tr>
              <a:tr h="1307290">
                <a:tc>
                  <a:txBody>
                    <a:bodyPr/>
                    <a:lstStyle/>
                    <a:p>
                      <a:pPr algn="ctr"/>
                      <a:r>
                        <a:rPr lang="en-US" sz="2500" b="1" dirty="0">
                          <a:solidFill>
                            <a:schemeClr val="tx1"/>
                          </a:solidFill>
                          <a:latin typeface="Glacial Indifference" panose="020B0604020202020204" charset="0"/>
                        </a:rPr>
                        <a:t>Medicare Part D Plan</a:t>
                      </a:r>
                    </a:p>
                    <a:p>
                      <a:pPr algn="ctr"/>
                      <a:r>
                        <a:rPr lang="en-US" sz="2500" dirty="0">
                          <a:solidFill>
                            <a:schemeClr val="tx1"/>
                          </a:solidFill>
                          <a:latin typeface="Glacial Indifference" panose="020B0604020202020204" charset="0"/>
                        </a:rPr>
                        <a:t>Offered by private companies</a:t>
                      </a:r>
                    </a:p>
                    <a:p>
                      <a:pPr algn="ctr"/>
                      <a:r>
                        <a:rPr lang="en-US" sz="2500" dirty="0">
                          <a:solidFill>
                            <a:schemeClr val="tx1"/>
                          </a:solidFill>
                          <a:latin typeface="Glacial Indifference" panose="020B0604020202020204" charset="0"/>
                        </a:rPr>
                        <a:t>2006</a:t>
                      </a:r>
                    </a:p>
                  </a:txBody>
                  <a:tcPr>
                    <a:solidFill>
                      <a:srgbClr val="F9C213"/>
                    </a:solidFill>
                  </a:tcPr>
                </a:tc>
                <a:extLst>
                  <a:ext uri="{0D108BD9-81ED-4DB2-BD59-A6C34878D82A}">
                    <a16:rowId xmlns:a16="http://schemas.microsoft.com/office/drawing/2014/main" val="1546430549"/>
                  </a:ext>
                </a:extLst>
              </a:tr>
              <a:tr h="500321">
                <a:tc>
                  <a:txBody>
                    <a:bodyPr/>
                    <a:lstStyle/>
                    <a:p>
                      <a:r>
                        <a:rPr lang="en-US" sz="2500" dirty="0">
                          <a:latin typeface="Glacial Indifference" panose="020B0604020202020204" charset="0"/>
                        </a:rPr>
                        <a:t>Part D Helps pay prescription drugs</a:t>
                      </a:r>
                    </a:p>
                  </a:txBody>
                  <a:tcPr>
                    <a:solidFill>
                      <a:srgbClr val="CCCCCC"/>
                    </a:solidFill>
                  </a:tcPr>
                </a:tc>
                <a:extLst>
                  <a:ext uri="{0D108BD9-81ED-4DB2-BD59-A6C34878D82A}">
                    <a16:rowId xmlns:a16="http://schemas.microsoft.com/office/drawing/2014/main" val="2689870598"/>
                  </a:ext>
                </a:extLst>
              </a:tr>
            </a:tbl>
          </a:graphicData>
        </a:graphic>
      </p:graphicFrame>
      <p:graphicFrame>
        <p:nvGraphicFramePr>
          <p:cNvPr id="13" name="Table 13">
            <a:extLst>
              <a:ext uri="{FF2B5EF4-FFF2-40B4-BE49-F238E27FC236}">
                <a16:creationId xmlns:a16="http://schemas.microsoft.com/office/drawing/2014/main" id="{91DDC2ED-A994-4601-A670-335623381372}"/>
              </a:ext>
            </a:extLst>
          </p:cNvPr>
          <p:cNvGraphicFramePr>
            <a:graphicFrameLocks noGrp="1"/>
          </p:cNvGraphicFramePr>
          <p:nvPr>
            <p:extLst>
              <p:ext uri="{D42A27DB-BD31-4B8C-83A1-F6EECF244321}">
                <p14:modId xmlns:p14="http://schemas.microsoft.com/office/powerpoint/2010/main" val="4212034772"/>
              </p:ext>
            </p:extLst>
          </p:nvPr>
        </p:nvGraphicFramePr>
        <p:xfrm>
          <a:off x="9372600" y="5252151"/>
          <a:ext cx="7391400" cy="4486751"/>
        </p:xfrm>
        <a:graphic>
          <a:graphicData uri="http://schemas.openxmlformats.org/drawingml/2006/table">
            <a:tbl>
              <a:tblPr firstRow="1" bandRow="1">
                <a:tableStyleId>{5C22544A-7EE6-4342-B048-85BDC9FD1C3A}</a:tableStyleId>
              </a:tblPr>
              <a:tblGrid>
                <a:gridCol w="7391400">
                  <a:extLst>
                    <a:ext uri="{9D8B030D-6E8A-4147-A177-3AD203B41FA5}">
                      <a16:colId xmlns:a16="http://schemas.microsoft.com/office/drawing/2014/main" val="853690245"/>
                    </a:ext>
                  </a:extLst>
                </a:gridCol>
              </a:tblGrid>
              <a:tr h="1347311">
                <a:tc>
                  <a:txBody>
                    <a:bodyPr/>
                    <a:lstStyle/>
                    <a:p>
                      <a:pPr algn="ctr"/>
                      <a:r>
                        <a:rPr lang="en-US" sz="2800" dirty="0">
                          <a:solidFill>
                            <a:schemeClr val="tx1"/>
                          </a:solidFill>
                          <a:latin typeface="Glacial Indifference" panose="020B0604020202020204" charset="0"/>
                        </a:rPr>
                        <a:t>Medicare Advantage Plan</a:t>
                      </a:r>
                    </a:p>
                    <a:p>
                      <a:pPr algn="ctr"/>
                      <a:r>
                        <a:rPr lang="en-US" sz="2400" dirty="0">
                          <a:solidFill>
                            <a:schemeClr val="tx1"/>
                          </a:solidFill>
                          <a:latin typeface="Glacial Indifference" panose="020B0604020202020204" charset="0"/>
                        </a:rPr>
                        <a:t>Offered by private companies</a:t>
                      </a:r>
                    </a:p>
                    <a:p>
                      <a:pPr algn="ctr"/>
                      <a:r>
                        <a:rPr lang="en-US" sz="2400" dirty="0">
                          <a:solidFill>
                            <a:schemeClr val="tx1"/>
                          </a:solidFill>
                          <a:latin typeface="Glacial Indifference" panose="020B0604020202020204" charset="0"/>
                        </a:rPr>
                        <a:t>1997</a:t>
                      </a:r>
                    </a:p>
                  </a:txBody>
                  <a:tcPr>
                    <a:solidFill>
                      <a:srgbClr val="F9C213"/>
                    </a:solidFill>
                  </a:tcPr>
                </a:tc>
                <a:extLst>
                  <a:ext uri="{0D108BD9-81ED-4DB2-BD59-A6C34878D82A}">
                    <a16:rowId xmlns:a16="http://schemas.microsoft.com/office/drawing/2014/main" val="1488683661"/>
                  </a:ext>
                </a:extLst>
              </a:tr>
              <a:tr h="2858929">
                <a:tc>
                  <a:txBody>
                    <a:bodyPr/>
                    <a:lstStyle/>
                    <a:p>
                      <a:r>
                        <a:rPr lang="en-US" sz="2500" u="sng" dirty="0">
                          <a:latin typeface="Glacial Indifference" panose="020B0604020202020204" charset="0"/>
                        </a:rPr>
                        <a:t>Part C</a:t>
                      </a:r>
                      <a:r>
                        <a:rPr lang="en-US" sz="2500" u="none" dirty="0">
                          <a:latin typeface="Glacial Indifference" panose="020B0604020202020204" charset="0"/>
                        </a:rPr>
                        <a:t> </a:t>
                      </a:r>
                      <a:r>
                        <a:rPr lang="en-US" sz="2500" dirty="0">
                          <a:latin typeface="Glacial Indifference" panose="020B0604020202020204" charset="0"/>
                        </a:rPr>
                        <a:t>– Combines Part A (hospital insurance) and Part B (medical insurance) in one plan (HMO/PPO)</a:t>
                      </a:r>
                    </a:p>
                    <a:p>
                      <a:endParaRPr lang="en-US" sz="2500" dirty="0">
                        <a:latin typeface="Glacial Indifference" panose="020B0604020202020204" charset="0"/>
                      </a:endParaRPr>
                    </a:p>
                    <a:p>
                      <a:r>
                        <a:rPr lang="en-US" sz="2500" u="sng" dirty="0">
                          <a:latin typeface="Glacial Indifference" panose="020B0604020202020204" charset="0"/>
                        </a:rPr>
                        <a:t>Part D</a:t>
                      </a:r>
                      <a:r>
                        <a:rPr lang="en-US" sz="2500" u="none" dirty="0">
                          <a:latin typeface="Glacial Indifference" panose="020B0604020202020204" charset="0"/>
                        </a:rPr>
                        <a:t> </a:t>
                      </a:r>
                      <a:r>
                        <a:rPr lang="en-US" sz="2500" dirty="0">
                          <a:latin typeface="Glacial Indifference" panose="020B0604020202020204" charset="0"/>
                        </a:rPr>
                        <a:t>– Usually includes prescription drug coverage</a:t>
                      </a:r>
                    </a:p>
                    <a:p>
                      <a:endParaRPr lang="en-US" sz="2500" dirty="0">
                        <a:latin typeface="Glacial Indifference" panose="020B0604020202020204" charset="0"/>
                      </a:endParaRPr>
                    </a:p>
                    <a:p>
                      <a:r>
                        <a:rPr lang="en-US" sz="2500" dirty="0">
                          <a:latin typeface="Glacial Indifference" panose="020B0604020202020204" charset="0"/>
                        </a:rPr>
                        <a:t>May offer additional benefits not provided by Original Medicare (i.e. dental, vision, hearing, gym membership</a:t>
                      </a:r>
                    </a:p>
                  </a:txBody>
                  <a:tcPr>
                    <a:solidFill>
                      <a:srgbClr val="CCCCCC"/>
                    </a:solidFill>
                  </a:tcPr>
                </a:tc>
                <a:extLst>
                  <a:ext uri="{0D108BD9-81ED-4DB2-BD59-A6C34878D82A}">
                    <a16:rowId xmlns:a16="http://schemas.microsoft.com/office/drawing/2014/main" val="569269723"/>
                  </a:ext>
                </a:extLst>
              </a:tr>
            </a:tbl>
          </a:graphicData>
        </a:graphic>
      </p:graphicFrame>
    </p:spTree>
    <p:extLst>
      <p:ext uri="{BB962C8B-B14F-4D97-AF65-F5344CB8AC3E}">
        <p14:creationId xmlns:p14="http://schemas.microsoft.com/office/powerpoint/2010/main" val="3985492700"/>
      </p:ext>
    </p:extLst>
  </p:cSld>
  <p:clrMapOvr>
    <a:masterClrMapping/>
  </p:clrMapOvr>
  <mc:AlternateContent xmlns:mc="http://schemas.openxmlformats.org/markup-compatibility/2006" xmlns:p14="http://schemas.microsoft.com/office/powerpoint/2010/main">
    <mc:Choice Requires="p14">
      <p:transition spd="slow" p14:dur="2000" advTm="111909"/>
    </mc:Choice>
    <mc:Fallback xmlns="">
      <p:transition spd="slow" advTm="11190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416800" y="-34100"/>
            <a:ext cx="11220450" cy="10763250"/>
          </a:xfrm>
          <a:prstGeom prst="rect">
            <a:avLst/>
          </a:prstGeom>
          <a:solidFill>
            <a:srgbClr val="CCCCCC">
              <a:alpha val="80000"/>
            </a:srgbClr>
          </a:solidFill>
        </p:spPr>
        <p:txBody>
          <a:bodyPr/>
          <a:lstStyle/>
          <a:p>
            <a:endParaRPr lang="en-US" dirty="0">
              <a:highlight>
                <a:srgbClr val="373334"/>
              </a:highlight>
            </a:endParaRPr>
          </a:p>
        </p:txBody>
      </p:sp>
      <p:sp>
        <p:nvSpPr>
          <p:cNvPr id="6" name="TextBox 6"/>
          <p:cNvSpPr txBox="1"/>
          <p:nvPr/>
        </p:nvSpPr>
        <p:spPr>
          <a:xfrm>
            <a:off x="8001000" y="1333500"/>
            <a:ext cx="9982200" cy="8047075"/>
          </a:xfrm>
          <a:prstGeom prst="rect">
            <a:avLst/>
          </a:prstGeom>
        </p:spPr>
        <p:txBody>
          <a:bodyPr wrap="square" lIns="0" tIns="0" rIns="0" bIns="0" rtlCol="0" anchor="t">
            <a:spAutoFit/>
          </a:bodyPr>
          <a:lstStyle/>
          <a:p>
            <a:pPr marL="457200" indent="-457200">
              <a:lnSpc>
                <a:spcPts val="4200"/>
              </a:lnSpc>
              <a:buClr>
                <a:srgbClr val="373334"/>
              </a:buClr>
              <a:buFont typeface="Arial" panose="020B0604020202020204" pitchFamily="34" charset="0"/>
              <a:buChar char="•"/>
            </a:pPr>
            <a:r>
              <a:rPr lang="en-US" sz="3200" spc="84" dirty="0">
                <a:solidFill>
                  <a:srgbClr val="373334"/>
                </a:solidFill>
                <a:latin typeface="Glacial Indifference"/>
              </a:rPr>
              <a:t>Average Medicare members take 4.2 to 4.5 prescriptions per month</a:t>
            </a:r>
          </a:p>
          <a:p>
            <a:pPr marL="457200" indent="-457200">
              <a:lnSpc>
                <a:spcPts val="4200"/>
              </a:lnSpc>
              <a:buClr>
                <a:srgbClr val="373334"/>
              </a:buClr>
              <a:buFont typeface="Arial" panose="020B0604020202020204" pitchFamily="34" charset="0"/>
              <a:buChar char="•"/>
            </a:pPr>
            <a:endParaRPr lang="en-US" sz="3200" spc="84" dirty="0">
              <a:solidFill>
                <a:srgbClr val="373334"/>
              </a:solidFill>
              <a:latin typeface="Glacial Indifference"/>
            </a:endParaRPr>
          </a:p>
          <a:p>
            <a:pPr marL="457200" indent="-457200">
              <a:lnSpc>
                <a:spcPts val="4200"/>
              </a:lnSpc>
              <a:buClr>
                <a:srgbClr val="373334"/>
              </a:buClr>
              <a:buFont typeface="Arial" panose="020B0604020202020204" pitchFamily="34" charset="0"/>
              <a:buChar char="•"/>
            </a:pPr>
            <a:r>
              <a:rPr lang="en-US" sz="3200" spc="84" dirty="0">
                <a:solidFill>
                  <a:srgbClr val="373334"/>
                </a:solidFill>
                <a:latin typeface="Glacial Indifference"/>
              </a:rPr>
              <a:t>Stand alone plan / Advantage Plan</a:t>
            </a:r>
          </a:p>
          <a:p>
            <a:pPr marL="457200" indent="-457200">
              <a:lnSpc>
                <a:spcPts val="4200"/>
              </a:lnSpc>
              <a:buClr>
                <a:srgbClr val="373334"/>
              </a:buClr>
              <a:buFont typeface="Arial" panose="020B0604020202020204" pitchFamily="34" charset="0"/>
              <a:buChar char="•"/>
            </a:pPr>
            <a:endParaRPr lang="en-US" sz="3200" spc="84" dirty="0">
              <a:solidFill>
                <a:srgbClr val="373334"/>
              </a:solidFill>
              <a:latin typeface="Glacial Indifference"/>
            </a:endParaRPr>
          </a:p>
          <a:p>
            <a:pPr marL="457200" indent="-457200">
              <a:lnSpc>
                <a:spcPts val="4200"/>
              </a:lnSpc>
              <a:buClr>
                <a:srgbClr val="373334"/>
              </a:buClr>
              <a:buFont typeface="Arial" panose="020B0604020202020204" pitchFamily="34" charset="0"/>
              <a:buChar char="•"/>
            </a:pPr>
            <a:r>
              <a:rPr lang="en-US" sz="3200" spc="84" dirty="0">
                <a:solidFill>
                  <a:srgbClr val="373334"/>
                </a:solidFill>
                <a:latin typeface="Glacial Indifference"/>
              </a:rPr>
              <a:t>Formulary</a:t>
            </a:r>
          </a:p>
          <a:p>
            <a:pPr marL="457200" indent="-457200">
              <a:lnSpc>
                <a:spcPts val="4200"/>
              </a:lnSpc>
              <a:buClr>
                <a:srgbClr val="373334"/>
              </a:buClr>
              <a:buFont typeface="Arial" panose="020B0604020202020204" pitchFamily="34" charset="0"/>
              <a:buChar char="•"/>
            </a:pPr>
            <a:endParaRPr lang="en-US" sz="3200" spc="84" dirty="0">
              <a:solidFill>
                <a:srgbClr val="373334"/>
              </a:solidFill>
              <a:latin typeface="Glacial Indifference"/>
            </a:endParaRPr>
          </a:p>
          <a:p>
            <a:pPr marL="457200" indent="-457200">
              <a:lnSpc>
                <a:spcPts val="4200"/>
              </a:lnSpc>
              <a:buClr>
                <a:srgbClr val="373334"/>
              </a:buClr>
              <a:buFont typeface="Arial" panose="020B0604020202020204" pitchFamily="34" charset="0"/>
              <a:buChar char="•"/>
            </a:pPr>
            <a:r>
              <a:rPr lang="en-US" sz="3200" spc="84" dirty="0">
                <a:solidFill>
                  <a:srgbClr val="373334"/>
                </a:solidFill>
                <a:latin typeface="Glacial Indifference"/>
              </a:rPr>
              <a:t>Network pharmacies</a:t>
            </a:r>
          </a:p>
          <a:p>
            <a:pPr marL="457200" indent="-457200">
              <a:lnSpc>
                <a:spcPts val="4200"/>
              </a:lnSpc>
              <a:buClr>
                <a:srgbClr val="373334"/>
              </a:buClr>
              <a:buFont typeface="Arial" panose="020B0604020202020204" pitchFamily="34" charset="0"/>
              <a:buChar char="•"/>
            </a:pPr>
            <a:endParaRPr lang="en-US" sz="3200" spc="84" dirty="0">
              <a:solidFill>
                <a:srgbClr val="373334"/>
              </a:solidFill>
              <a:latin typeface="Glacial Indifference"/>
            </a:endParaRPr>
          </a:p>
          <a:p>
            <a:pPr marL="457200" indent="-457200">
              <a:lnSpc>
                <a:spcPts val="4200"/>
              </a:lnSpc>
              <a:buClr>
                <a:srgbClr val="373334"/>
              </a:buClr>
              <a:buFont typeface="Arial" panose="020B0604020202020204" pitchFamily="34" charset="0"/>
              <a:buChar char="•"/>
            </a:pPr>
            <a:r>
              <a:rPr lang="en-US" sz="3200" spc="84" dirty="0">
                <a:solidFill>
                  <a:srgbClr val="373334"/>
                </a:solidFill>
                <a:latin typeface="Glacial Indifference"/>
              </a:rPr>
              <a:t>Offered through private insurance Companies</a:t>
            </a:r>
          </a:p>
          <a:p>
            <a:pPr marL="457200" indent="-457200">
              <a:lnSpc>
                <a:spcPts val="4200"/>
              </a:lnSpc>
              <a:buClr>
                <a:srgbClr val="373334"/>
              </a:buClr>
              <a:buFont typeface="Arial" panose="020B0604020202020204" pitchFamily="34" charset="0"/>
              <a:buChar char="•"/>
            </a:pPr>
            <a:endParaRPr lang="en-US" sz="3200" spc="84" dirty="0">
              <a:solidFill>
                <a:srgbClr val="373334"/>
              </a:solidFill>
              <a:latin typeface="Glacial Indifference"/>
            </a:endParaRPr>
          </a:p>
          <a:p>
            <a:pPr marL="457200" indent="-457200">
              <a:lnSpc>
                <a:spcPts val="4200"/>
              </a:lnSpc>
              <a:buClr>
                <a:srgbClr val="373334"/>
              </a:buClr>
              <a:buFont typeface="Arial" panose="020B0604020202020204" pitchFamily="34" charset="0"/>
              <a:buChar char="•"/>
            </a:pPr>
            <a:r>
              <a:rPr lang="en-US" sz="3200" spc="84" dirty="0">
                <a:solidFill>
                  <a:srgbClr val="373334"/>
                </a:solidFill>
                <a:latin typeface="Glacial Indifference"/>
              </a:rPr>
              <a:t>Premium / co-pays / deductible</a:t>
            </a:r>
          </a:p>
          <a:p>
            <a:pPr marL="457200" indent="-457200">
              <a:lnSpc>
                <a:spcPts val="4200"/>
              </a:lnSpc>
              <a:buClr>
                <a:srgbClr val="373334"/>
              </a:buClr>
              <a:buFont typeface="Arial" panose="020B0604020202020204" pitchFamily="34" charset="0"/>
              <a:buChar char="•"/>
            </a:pPr>
            <a:endParaRPr lang="en-US" sz="3200" spc="84" dirty="0">
              <a:solidFill>
                <a:srgbClr val="373334"/>
              </a:solidFill>
              <a:latin typeface="Glacial Indifference"/>
            </a:endParaRPr>
          </a:p>
          <a:p>
            <a:pPr marL="457200" indent="-457200">
              <a:lnSpc>
                <a:spcPts val="4200"/>
              </a:lnSpc>
              <a:buClr>
                <a:srgbClr val="373334"/>
              </a:buClr>
              <a:buFont typeface="Arial" panose="020B0604020202020204" pitchFamily="34" charset="0"/>
              <a:buChar char="•"/>
            </a:pPr>
            <a:r>
              <a:rPr lang="en-US" sz="3200" spc="84" dirty="0">
                <a:solidFill>
                  <a:srgbClr val="373334"/>
                </a:solidFill>
                <a:latin typeface="Glacial Indifference"/>
              </a:rPr>
              <a:t>63 days to join Medicare Part D to avoid a late enrollment penalty (LEP)</a:t>
            </a:r>
          </a:p>
        </p:txBody>
      </p:sp>
      <p:grpSp>
        <p:nvGrpSpPr>
          <p:cNvPr id="8" name="Group 8"/>
          <p:cNvGrpSpPr/>
          <p:nvPr/>
        </p:nvGrpSpPr>
        <p:grpSpPr>
          <a:xfrm rot="5400000">
            <a:off x="7416267" y="-17996"/>
            <a:ext cx="666700" cy="665634"/>
            <a:chOff x="0" y="0"/>
            <a:chExt cx="6350000" cy="6339840"/>
          </a:xfrm>
          <a:solidFill>
            <a:srgbClr val="F9C213"/>
          </a:solidFill>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373334"/>
            </a:solidFill>
          </p:spPr>
          <p:txBody>
            <a:bodyPr/>
            <a:lstStyle/>
            <a:p>
              <a:endParaRPr lang="en-US" dirty="0"/>
            </a:p>
          </p:txBody>
        </p:sp>
      </p:grpSp>
      <p:pic>
        <p:nvPicPr>
          <p:cNvPr id="10" name="Picture 10"/>
          <p:cNvPicPr>
            <a:picLocks noChangeAspect="1"/>
          </p:cNvPicPr>
          <p:nvPr/>
        </p:nvPicPr>
        <p:blipFill>
          <a:blip r:embed="rId3"/>
          <a:srcRect/>
          <a:stretch>
            <a:fillRect/>
          </a:stretch>
        </p:blipFill>
        <p:spPr>
          <a:xfrm>
            <a:off x="256842" y="9439578"/>
            <a:ext cx="629317" cy="658724"/>
          </a:xfrm>
          <a:prstGeom prst="rect">
            <a:avLst/>
          </a:prstGeom>
        </p:spPr>
      </p:pic>
      <p:grpSp>
        <p:nvGrpSpPr>
          <p:cNvPr id="13" name="Group 4">
            <a:extLst>
              <a:ext uri="{FF2B5EF4-FFF2-40B4-BE49-F238E27FC236}">
                <a16:creationId xmlns:a16="http://schemas.microsoft.com/office/drawing/2014/main" id="{D5877405-6A51-4596-9386-0BB62954E1A0}"/>
              </a:ext>
            </a:extLst>
          </p:cNvPr>
          <p:cNvGrpSpPr/>
          <p:nvPr/>
        </p:nvGrpSpPr>
        <p:grpSpPr>
          <a:xfrm>
            <a:off x="569143" y="1174574"/>
            <a:ext cx="6654376" cy="3376062"/>
            <a:chOff x="-637165" y="-503835"/>
            <a:chExt cx="14355406" cy="4501418"/>
          </a:xfrm>
        </p:grpSpPr>
        <p:sp>
          <p:nvSpPr>
            <p:cNvPr id="14" name="TextBox 5">
              <a:extLst>
                <a:ext uri="{FF2B5EF4-FFF2-40B4-BE49-F238E27FC236}">
                  <a16:creationId xmlns:a16="http://schemas.microsoft.com/office/drawing/2014/main" id="{00758EB3-FDAF-4634-B34B-D4BBDD4E2C1E}"/>
                </a:ext>
              </a:extLst>
            </p:cNvPr>
            <p:cNvSpPr txBox="1"/>
            <p:nvPr/>
          </p:nvSpPr>
          <p:spPr>
            <a:xfrm>
              <a:off x="-603768" y="-503835"/>
              <a:ext cx="14026633" cy="3385544"/>
            </a:xfrm>
            <a:prstGeom prst="rect">
              <a:avLst/>
            </a:prstGeom>
          </p:spPr>
          <p:txBody>
            <a:bodyPr wrap="square" lIns="0" tIns="0" rIns="0" bIns="0" rtlCol="0" anchor="t">
              <a:spAutoFit/>
            </a:bodyPr>
            <a:lstStyle/>
            <a:p>
              <a:pPr algn="l">
                <a:lnSpc>
                  <a:spcPts val="6600"/>
                </a:lnSpc>
              </a:pPr>
              <a:r>
                <a:rPr lang="en-US" sz="6000" spc="300" dirty="0">
                  <a:solidFill>
                    <a:srgbClr val="373334"/>
                  </a:solidFill>
                  <a:latin typeface="Aleo Light Bold"/>
                </a:rPr>
                <a:t>What is Medicare </a:t>
              </a:r>
            </a:p>
            <a:p>
              <a:pPr algn="l">
                <a:lnSpc>
                  <a:spcPts val="6600"/>
                </a:lnSpc>
              </a:pPr>
              <a:r>
                <a:rPr lang="en-US" sz="6000" spc="300" dirty="0">
                  <a:solidFill>
                    <a:srgbClr val="373334"/>
                  </a:solidFill>
                  <a:latin typeface="Aleo Light Bold"/>
                </a:rPr>
                <a:t>Part D?</a:t>
              </a:r>
            </a:p>
          </p:txBody>
        </p:sp>
        <p:sp>
          <p:nvSpPr>
            <p:cNvPr id="15" name="TextBox 6">
              <a:extLst>
                <a:ext uri="{FF2B5EF4-FFF2-40B4-BE49-F238E27FC236}">
                  <a16:creationId xmlns:a16="http://schemas.microsoft.com/office/drawing/2014/main" id="{AA213DB3-884F-49A3-A505-ABA33E2F6432}"/>
                </a:ext>
              </a:extLst>
            </p:cNvPr>
            <p:cNvSpPr txBox="1"/>
            <p:nvPr/>
          </p:nvSpPr>
          <p:spPr>
            <a:xfrm>
              <a:off x="-637165" y="3253789"/>
              <a:ext cx="14355406" cy="743794"/>
            </a:xfrm>
            <a:prstGeom prst="rect">
              <a:avLst/>
            </a:prstGeom>
          </p:spPr>
          <p:txBody>
            <a:bodyPr wrap="square" lIns="0" tIns="0" rIns="0" bIns="0" rtlCol="0" anchor="t">
              <a:spAutoFit/>
            </a:bodyPr>
            <a:lstStyle/>
            <a:p>
              <a:pPr>
                <a:lnSpc>
                  <a:spcPts val="4550"/>
                </a:lnSpc>
              </a:pPr>
              <a:r>
                <a:rPr lang="en-US" sz="3600" spc="350" dirty="0">
                  <a:solidFill>
                    <a:srgbClr val="F9C213"/>
                  </a:solidFill>
                  <a:latin typeface="Glacial Indifference Bold"/>
                </a:rPr>
                <a:t>PRESCRIPTION DRUG PLAN</a:t>
              </a:r>
            </a:p>
          </p:txBody>
        </p:sp>
      </p:grpSp>
      <p:pic>
        <p:nvPicPr>
          <p:cNvPr id="16" name="Picture 15" descr="A picture containing drawing&#10;&#10;Description automatically generated">
            <a:extLst>
              <a:ext uri="{FF2B5EF4-FFF2-40B4-BE49-F238E27FC236}">
                <a16:creationId xmlns:a16="http://schemas.microsoft.com/office/drawing/2014/main" id="{00077059-5093-4A28-B45F-C23BFC9801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1651" y="5114500"/>
            <a:ext cx="2667000" cy="3003716"/>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AC8971C0-C869-4826-8643-C35B5416B0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7897" y="5600700"/>
            <a:ext cx="2667000" cy="3003716"/>
          </a:xfrm>
          <a:prstGeom prst="rect">
            <a:avLst/>
          </a:prstGeom>
        </p:spPr>
      </p:pic>
      <p:pic>
        <p:nvPicPr>
          <p:cNvPr id="5" name="Picture 4">
            <a:extLst>
              <a:ext uri="{FF2B5EF4-FFF2-40B4-BE49-F238E27FC236}">
                <a16:creationId xmlns:a16="http://schemas.microsoft.com/office/drawing/2014/main" id="{F2B51EA3-164A-41AF-AF58-0B1DA13625B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825128" y="4914900"/>
            <a:ext cx="3283945" cy="3283945"/>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EFB10E83-1BD5-4106-B19A-711919F7CF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7012" y="5129033"/>
            <a:ext cx="2425689" cy="2731939"/>
          </a:xfrm>
          <a:prstGeom prst="rect">
            <a:avLst/>
          </a:prstGeom>
        </p:spPr>
      </p:pic>
    </p:spTree>
    <p:extLst>
      <p:ext uri="{BB962C8B-B14F-4D97-AF65-F5344CB8AC3E}">
        <p14:creationId xmlns:p14="http://schemas.microsoft.com/office/powerpoint/2010/main" val="2548717001"/>
      </p:ext>
    </p:extLst>
  </p:cSld>
  <p:clrMapOvr>
    <a:masterClrMapping/>
  </p:clrMapOvr>
  <mc:AlternateContent xmlns:mc="http://schemas.openxmlformats.org/markup-compatibility/2006" xmlns:p14="http://schemas.microsoft.com/office/powerpoint/2010/main">
    <mc:Choice Requires="p14">
      <p:transition spd="slow" p14:dur="2000" advTm="35497"/>
    </mc:Choice>
    <mc:Fallback xmlns="">
      <p:transition spd="slow" advTm="3549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descr="decorative element">
            <a:extLst>
              <a:ext uri="{FF2B5EF4-FFF2-40B4-BE49-F238E27FC236}">
                <a16:creationId xmlns:a16="http://schemas.microsoft.com/office/drawing/2014/main" id="{82FDECE4-BD5D-4646-A2BD-90D32B7CB26C}"/>
              </a:ext>
            </a:extLst>
          </p:cNvPr>
          <p:cNvCxnSpPr>
            <a:cxnSpLocks/>
          </p:cNvCxnSpPr>
          <p:nvPr/>
        </p:nvCxnSpPr>
        <p:spPr>
          <a:xfrm>
            <a:off x="11180993" y="3055013"/>
            <a:ext cx="9527" cy="875145"/>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28" name="Straight Connector 27" descr="decorative element">
            <a:extLst>
              <a:ext uri="{FF2B5EF4-FFF2-40B4-BE49-F238E27FC236}">
                <a16:creationId xmlns:a16="http://schemas.microsoft.com/office/drawing/2014/main" id="{38E12254-DBD9-4DDA-8EB0-72F3251C0DFD}"/>
              </a:ext>
            </a:extLst>
          </p:cNvPr>
          <p:cNvCxnSpPr>
            <a:cxnSpLocks/>
          </p:cNvCxnSpPr>
          <p:nvPr/>
        </p:nvCxnSpPr>
        <p:spPr>
          <a:xfrm>
            <a:off x="15741186" y="3037603"/>
            <a:ext cx="0" cy="699380"/>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51C6E124-8751-4670-9857-1454A5D4D930}"/>
              </a:ext>
            </a:extLst>
          </p:cNvPr>
          <p:cNvSpPr>
            <a:spLocks noGrp="1"/>
          </p:cNvSpPr>
          <p:nvPr>
            <p:ph type="title"/>
          </p:nvPr>
        </p:nvSpPr>
        <p:spPr>
          <a:xfrm>
            <a:off x="38112" y="38798"/>
            <a:ext cx="18120945" cy="1739021"/>
          </a:xfrm>
        </p:spPr>
        <p:txBody>
          <a:bodyPr>
            <a:normAutofit/>
          </a:bodyPr>
          <a:lstStyle/>
          <a:p>
            <a:pPr algn="ctr"/>
            <a:r>
              <a:rPr lang="en-US" dirty="0"/>
              <a:t>2022 Benefit Decision Chart</a:t>
            </a:r>
          </a:p>
        </p:txBody>
      </p:sp>
      <p:sp>
        <p:nvSpPr>
          <p:cNvPr id="7" name="Content Placeholder 6">
            <a:extLst>
              <a:ext uri="{FF2B5EF4-FFF2-40B4-BE49-F238E27FC236}">
                <a16:creationId xmlns:a16="http://schemas.microsoft.com/office/drawing/2014/main" id="{9F706819-1F63-4928-8C30-0928537646D3}"/>
              </a:ext>
            </a:extLst>
          </p:cNvPr>
          <p:cNvSpPr>
            <a:spLocks noGrp="1"/>
          </p:cNvSpPr>
          <p:nvPr>
            <p:ph idx="1"/>
          </p:nvPr>
        </p:nvSpPr>
        <p:spPr>
          <a:xfrm>
            <a:off x="1007918" y="8957370"/>
            <a:ext cx="16523624" cy="593949"/>
          </a:xfrm>
        </p:spPr>
        <p:txBody>
          <a:bodyPr>
            <a:normAutofit/>
          </a:bodyPr>
          <a:lstStyle/>
          <a:p>
            <a:pPr marL="0" indent="0">
              <a:buNone/>
            </a:pPr>
            <a:r>
              <a:rPr lang="en-US" spc="23" dirty="0"/>
              <a:t> </a:t>
            </a:r>
          </a:p>
        </p:txBody>
      </p:sp>
      <p:sp>
        <p:nvSpPr>
          <p:cNvPr id="4" name="Oval 3">
            <a:extLst>
              <a:ext uri="{FF2B5EF4-FFF2-40B4-BE49-F238E27FC236}">
                <a16:creationId xmlns:a16="http://schemas.microsoft.com/office/drawing/2014/main" id="{C48E0F96-E328-413D-B531-FBF06213E558}"/>
              </a:ext>
              <a:ext uri="{C183D7F6-B498-43B3-948B-1728B52AA6E4}">
                <adec:decorative xmlns:adec="http://schemas.microsoft.com/office/drawing/2017/decorative" xmlns="" val="1"/>
              </a:ext>
            </a:extLst>
          </p:cNvPr>
          <p:cNvSpPr/>
          <p:nvPr/>
        </p:nvSpPr>
        <p:spPr>
          <a:xfrm>
            <a:off x="8831131" y="2324851"/>
            <a:ext cx="128942" cy="12894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cxnSp>
        <p:nvCxnSpPr>
          <p:cNvPr id="5" name="Straight Connector 4" descr="decorative element">
            <a:extLst>
              <a:ext uri="{FF2B5EF4-FFF2-40B4-BE49-F238E27FC236}">
                <a16:creationId xmlns:a16="http://schemas.microsoft.com/office/drawing/2014/main" id="{A677E031-A9D3-4BEC-8B5F-F56302356AEE}"/>
              </a:ext>
            </a:extLst>
          </p:cNvPr>
          <p:cNvCxnSpPr>
            <a:cxnSpLocks/>
          </p:cNvCxnSpPr>
          <p:nvPr/>
        </p:nvCxnSpPr>
        <p:spPr>
          <a:xfrm>
            <a:off x="2467244" y="3049257"/>
            <a:ext cx="9527" cy="875145"/>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A1D9FA8A-1E1E-426B-8A9F-8776F3C79960}"/>
              </a:ext>
              <a:ext uri="{C183D7F6-B498-43B3-948B-1728B52AA6E4}">
                <adec:decorative xmlns:adec="http://schemas.microsoft.com/office/drawing/2017/decorative" xmlns="" val="1"/>
              </a:ext>
            </a:extLst>
          </p:cNvPr>
          <p:cNvSpPr/>
          <p:nvPr/>
        </p:nvSpPr>
        <p:spPr>
          <a:xfrm>
            <a:off x="5980724" y="2766692"/>
            <a:ext cx="128942" cy="12894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cxnSp>
        <p:nvCxnSpPr>
          <p:cNvPr id="9" name="Straight Connector 8" descr="decorative element">
            <a:extLst>
              <a:ext uri="{FF2B5EF4-FFF2-40B4-BE49-F238E27FC236}">
                <a16:creationId xmlns:a16="http://schemas.microsoft.com/office/drawing/2014/main" id="{CF2A5EE0-4389-4AD2-BC40-DDEA78DC8AD5}"/>
              </a:ext>
            </a:extLst>
          </p:cNvPr>
          <p:cNvCxnSpPr>
            <a:cxnSpLocks/>
          </p:cNvCxnSpPr>
          <p:nvPr/>
        </p:nvCxnSpPr>
        <p:spPr>
          <a:xfrm>
            <a:off x="13552674" y="2313446"/>
            <a:ext cx="0" cy="724494"/>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0" name="Straight Connector 9" descr="decorative element">
            <a:extLst>
              <a:ext uri="{FF2B5EF4-FFF2-40B4-BE49-F238E27FC236}">
                <a16:creationId xmlns:a16="http://schemas.microsoft.com/office/drawing/2014/main" id="{4D5F12E0-1CBB-4097-9619-19B359FF76F1}"/>
              </a:ext>
            </a:extLst>
          </p:cNvPr>
          <p:cNvCxnSpPr>
            <a:cxnSpLocks/>
          </p:cNvCxnSpPr>
          <p:nvPr/>
        </p:nvCxnSpPr>
        <p:spPr>
          <a:xfrm flipH="1">
            <a:off x="16758045" y="6214016"/>
            <a:ext cx="411480" cy="0"/>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13" name="Oval 12" descr="decorative element">
            <a:extLst>
              <a:ext uri="{FF2B5EF4-FFF2-40B4-BE49-F238E27FC236}">
                <a16:creationId xmlns:a16="http://schemas.microsoft.com/office/drawing/2014/main" id="{1A6E4C4E-B8DC-4748-945C-1AD90354EE71}"/>
              </a:ext>
            </a:extLst>
          </p:cNvPr>
          <p:cNvSpPr/>
          <p:nvPr/>
        </p:nvSpPr>
        <p:spPr>
          <a:xfrm>
            <a:off x="15566298" y="3596948"/>
            <a:ext cx="171621" cy="128942"/>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cxnSp>
        <p:nvCxnSpPr>
          <p:cNvPr id="14" name="Straight Connector 13" descr="decorative element">
            <a:extLst>
              <a:ext uri="{FF2B5EF4-FFF2-40B4-BE49-F238E27FC236}">
                <a16:creationId xmlns:a16="http://schemas.microsoft.com/office/drawing/2014/main" id="{F621AEAB-C3C6-4F4F-82CD-379A6119AD72}"/>
              </a:ext>
            </a:extLst>
          </p:cNvPr>
          <p:cNvCxnSpPr>
            <a:cxnSpLocks/>
          </p:cNvCxnSpPr>
          <p:nvPr/>
        </p:nvCxnSpPr>
        <p:spPr>
          <a:xfrm>
            <a:off x="6789026" y="3046636"/>
            <a:ext cx="0" cy="699380"/>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22" name="Straight Connector 21" descr="decorative element">
            <a:extLst>
              <a:ext uri="{FF2B5EF4-FFF2-40B4-BE49-F238E27FC236}">
                <a16:creationId xmlns:a16="http://schemas.microsoft.com/office/drawing/2014/main" id="{B3AC5EE5-42ED-45F2-B31E-8E5F7AF8D0F5}"/>
              </a:ext>
            </a:extLst>
          </p:cNvPr>
          <p:cNvCxnSpPr>
            <a:cxnSpLocks/>
          </p:cNvCxnSpPr>
          <p:nvPr/>
        </p:nvCxnSpPr>
        <p:spPr>
          <a:xfrm flipH="1">
            <a:off x="2467244" y="3060854"/>
            <a:ext cx="4334532" cy="0"/>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23" name="Straight Connector 22" descr="decorative element">
            <a:extLst>
              <a:ext uri="{FF2B5EF4-FFF2-40B4-BE49-F238E27FC236}">
                <a16:creationId xmlns:a16="http://schemas.microsoft.com/office/drawing/2014/main" id="{2F04F795-49C3-4F18-BB0E-23E8FED4E3AA}"/>
              </a:ext>
            </a:extLst>
          </p:cNvPr>
          <p:cNvCxnSpPr>
            <a:cxnSpLocks/>
          </p:cNvCxnSpPr>
          <p:nvPr/>
        </p:nvCxnSpPr>
        <p:spPr>
          <a:xfrm>
            <a:off x="4665062" y="2444492"/>
            <a:ext cx="0" cy="593448"/>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7E9F8A09-A5F1-4D66-85F2-05A65E7572F8}"/>
              </a:ext>
            </a:extLst>
          </p:cNvPr>
          <p:cNvSpPr/>
          <p:nvPr/>
        </p:nvSpPr>
        <p:spPr>
          <a:xfrm>
            <a:off x="509546" y="3503766"/>
            <a:ext cx="3795014" cy="3112356"/>
          </a:xfrm>
          <a:prstGeom prst="rect">
            <a:avLst/>
          </a:prstGeom>
          <a:solidFill>
            <a:srgbClr val="FFC72C"/>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274320" tIns="8573" rIns="137160" bIns="81017" numCol="1" spcCol="1270" anchor="ctr" anchorCtr="0">
            <a:noAutofit/>
            <a:flatTx/>
          </a:bodyPr>
          <a:lstStyle/>
          <a:p>
            <a:pPr algn="ctr"/>
            <a:r>
              <a:rPr lang="en-US" b="1" dirty="0">
                <a:solidFill>
                  <a:schemeClr val="tx1"/>
                </a:solidFill>
                <a:latin typeface="Calibri" panose="020F0502020204030204" pitchFamily="34" charset="0"/>
                <a:ea typeface="Calibri" panose="020F0502020204030204" pitchFamily="34" charset="0"/>
                <a:cs typeface="Times New Roman" panose="02020603050405020304" pitchFamily="18" charset="0"/>
              </a:rPr>
              <a:t>Under Age 65</a:t>
            </a:r>
          </a:p>
          <a:p>
            <a:pPr algn="ctr"/>
            <a:endParaRPr lang="en-US" sz="9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spcAft>
                <a:spcPts val="900"/>
              </a:spcAft>
            </a:pP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The College’s change to the CDHP plan effective 1/1/2022 </a:t>
            </a:r>
            <a:r>
              <a:rPr lang="en-US"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will</a:t>
            </a: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impact you.</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The College will make contributions into your HRA account on your behalf. You will not be able to make your own contributions into the HRA account as those contributions must run through payroll.</a:t>
            </a:r>
            <a:endParaRPr lang="en-US" dirty="0">
              <a:solidFill>
                <a:schemeClr val="tx1"/>
              </a:solidFill>
              <a:highlight>
                <a:srgbClr val="CD092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Rounded Corners 24">
            <a:extLst>
              <a:ext uri="{FF2B5EF4-FFF2-40B4-BE49-F238E27FC236}">
                <a16:creationId xmlns:a16="http://schemas.microsoft.com/office/drawing/2014/main" id="{C4A631E0-AAE2-4287-806A-76492AD385B3}"/>
              </a:ext>
            </a:extLst>
          </p:cNvPr>
          <p:cNvSpPr/>
          <p:nvPr/>
        </p:nvSpPr>
        <p:spPr>
          <a:xfrm>
            <a:off x="2488068" y="1942644"/>
            <a:ext cx="4407819" cy="822960"/>
          </a:xfrm>
          <a:prstGeom prst="roundRect">
            <a:avLst/>
          </a:prstGeom>
          <a:solidFill>
            <a:srgbClr val="CD092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573" tIns="8573" rIns="8573" bIns="81017" numCol="1" spcCol="1270" anchor="ctr" anchorCtr="0">
            <a:noAutofit/>
            <a:flatTx/>
          </a:bodyPr>
          <a:lstStyle/>
          <a:p>
            <a:pPr algn="ctr" defTabSz="600075">
              <a:lnSpc>
                <a:spcPct val="90000"/>
              </a:lnSpc>
              <a:spcBef>
                <a:spcPct val="0"/>
              </a:spcBef>
              <a:spcAft>
                <a:spcPts val="450"/>
              </a:spcAft>
            </a:pPr>
            <a:r>
              <a:rPr lang="en-US" sz="2100" b="1" dirty="0">
                <a:solidFill>
                  <a:schemeClr val="bg1"/>
                </a:solidFill>
                <a:latin typeface="Calibri" panose="020F0502020204030204" pitchFamily="34" charset="0"/>
                <a:cs typeface="Calibri" panose="020F0502020204030204" pitchFamily="34" charset="0"/>
              </a:rPr>
              <a:t>RETIREES, DEPENDENTS OF RETIREES</a:t>
            </a:r>
          </a:p>
          <a:p>
            <a:pPr algn="ctr" defTabSz="600075">
              <a:lnSpc>
                <a:spcPct val="90000"/>
              </a:lnSpc>
              <a:spcBef>
                <a:spcPct val="0"/>
              </a:spcBef>
              <a:spcAft>
                <a:spcPts val="450"/>
              </a:spcAft>
            </a:pPr>
            <a:r>
              <a:rPr lang="en-US" sz="2100" b="1" dirty="0">
                <a:solidFill>
                  <a:schemeClr val="bg1"/>
                </a:solidFill>
                <a:latin typeface="Calibri" panose="020F0502020204030204" pitchFamily="34" charset="0"/>
                <a:cs typeface="Calibri" panose="020F0502020204030204" pitchFamily="34" charset="0"/>
              </a:rPr>
              <a:t>&amp; SURVIVING SPOUSES</a:t>
            </a:r>
          </a:p>
        </p:txBody>
      </p:sp>
      <p:sp>
        <p:nvSpPr>
          <p:cNvPr id="30" name="Rectangle: Rounded Corners 29">
            <a:extLst>
              <a:ext uri="{FF2B5EF4-FFF2-40B4-BE49-F238E27FC236}">
                <a16:creationId xmlns:a16="http://schemas.microsoft.com/office/drawing/2014/main" id="{A4DB1E12-5C0F-489B-B575-7F8DC7E0A7FE}"/>
              </a:ext>
            </a:extLst>
          </p:cNvPr>
          <p:cNvSpPr/>
          <p:nvPr/>
        </p:nvSpPr>
        <p:spPr>
          <a:xfrm>
            <a:off x="12024288" y="1939159"/>
            <a:ext cx="3056772" cy="799943"/>
          </a:xfrm>
          <a:prstGeom prst="roundRect">
            <a:avLst/>
          </a:prstGeom>
          <a:solidFill>
            <a:srgbClr val="CD092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573" tIns="8573" rIns="8573" bIns="81017" numCol="1" spcCol="1270" anchor="ctr" anchorCtr="0">
            <a:noAutofit/>
            <a:flatTx/>
          </a:bodyPr>
          <a:lstStyle/>
          <a:p>
            <a:pPr algn="ctr" defTabSz="600075">
              <a:lnSpc>
                <a:spcPct val="90000"/>
              </a:lnSpc>
              <a:spcBef>
                <a:spcPct val="0"/>
              </a:spcBef>
              <a:spcAft>
                <a:spcPts val="450"/>
              </a:spcAft>
            </a:pPr>
            <a:r>
              <a:rPr lang="en-US" sz="2100" b="1" dirty="0">
                <a:solidFill>
                  <a:schemeClr val="bg1"/>
                </a:solidFill>
                <a:latin typeface="Calibri" panose="020F0502020204030204" pitchFamily="34" charset="0"/>
                <a:cs typeface="Calibri" panose="020F0502020204030204" pitchFamily="34" charset="0"/>
              </a:rPr>
              <a:t>AGE 65 &amp; OLDER</a:t>
            </a:r>
          </a:p>
          <a:p>
            <a:pPr algn="ctr" defTabSz="600075">
              <a:lnSpc>
                <a:spcPct val="90000"/>
              </a:lnSpc>
              <a:spcBef>
                <a:spcPct val="0"/>
              </a:spcBef>
              <a:spcAft>
                <a:spcPts val="450"/>
              </a:spcAft>
            </a:pPr>
            <a:r>
              <a:rPr lang="en-US" sz="2100" b="1" dirty="0">
                <a:solidFill>
                  <a:schemeClr val="bg1"/>
                </a:solidFill>
                <a:latin typeface="Calibri" panose="020F0502020204030204" pitchFamily="34" charset="0"/>
                <a:cs typeface="Calibri" panose="020F0502020204030204" pitchFamily="34" charset="0"/>
              </a:rPr>
              <a:t>&amp; ACTIVELY WORKING</a:t>
            </a:r>
            <a:endParaRPr lang="en-US" sz="2100" dirty="0">
              <a:solidFill>
                <a:schemeClr val="bg1"/>
              </a:solidFill>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AC0CD85B-9501-4C8C-979A-2DA47522333F}"/>
              </a:ext>
            </a:extLst>
          </p:cNvPr>
          <p:cNvSpPr/>
          <p:nvPr/>
        </p:nvSpPr>
        <p:spPr>
          <a:xfrm>
            <a:off x="4669500" y="3503765"/>
            <a:ext cx="3990180" cy="2248818"/>
          </a:xfrm>
          <a:prstGeom prst="rect">
            <a:avLst/>
          </a:prstGeom>
          <a:solidFill>
            <a:srgbClr val="FFC72C"/>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274320" tIns="8573" rIns="137160" bIns="81017" numCol="1" spcCol="1270" anchor="ctr" anchorCtr="0">
            <a:noAutofit/>
            <a:flatTx/>
          </a:bodyPr>
          <a:lstStyle/>
          <a:p>
            <a:pPr algn="ctr">
              <a:lnSpc>
                <a:spcPct val="107000"/>
              </a:lnSpc>
              <a:spcAft>
                <a:spcPts val="1200"/>
              </a:spcAft>
            </a:pPr>
            <a:r>
              <a:rPr lang="en-US" b="1" dirty="0">
                <a:solidFill>
                  <a:schemeClr val="tx1"/>
                </a:solidFill>
                <a:latin typeface="Calibri" panose="020F0502020204030204" pitchFamily="34" charset="0"/>
                <a:ea typeface="Calibri" panose="020F0502020204030204" pitchFamily="34" charset="0"/>
                <a:cs typeface="Times New Roman" panose="02020603050405020304" pitchFamily="18" charset="0"/>
              </a:rPr>
              <a:t>Age 65 and Over</a:t>
            </a:r>
          </a:p>
          <a:p>
            <a:pPr>
              <a:lnSpc>
                <a:spcPct val="107000"/>
              </a:lnSpc>
              <a:spcAft>
                <a:spcPts val="1200"/>
              </a:spcAft>
            </a:pP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Your current coverage options will not be impacted effective 1/1/2022. Please disregard emails pertaining to the change to the CDHP plans effective 1/1/2022. </a:t>
            </a:r>
          </a:p>
        </p:txBody>
      </p:sp>
      <p:sp>
        <p:nvSpPr>
          <p:cNvPr id="34" name="TextBox 33">
            <a:extLst>
              <a:ext uri="{FF2B5EF4-FFF2-40B4-BE49-F238E27FC236}">
                <a16:creationId xmlns:a16="http://schemas.microsoft.com/office/drawing/2014/main" id="{77AF8523-14A2-4C7B-89CB-38103881D87F}"/>
              </a:ext>
            </a:extLst>
          </p:cNvPr>
          <p:cNvSpPr txBox="1"/>
          <p:nvPr/>
        </p:nvSpPr>
        <p:spPr>
          <a:xfrm>
            <a:off x="5929990" y="7231237"/>
            <a:ext cx="5802281" cy="2077492"/>
          </a:xfrm>
          <a:prstGeom prst="rect">
            <a:avLst/>
          </a:prstGeom>
          <a:noFill/>
        </p:spPr>
        <p:txBody>
          <a:bodyPr wrap="square">
            <a:spAutoFit/>
          </a:bodyPr>
          <a:lstStyle/>
          <a:p>
            <a:pPr algn="ctr" defTabSz="600075"/>
            <a:endParaRPr lang="en-US" sz="750" b="1" dirty="0">
              <a:latin typeface="Calibri" panose="020F0502020204030204" pitchFamily="34" charset="0"/>
              <a:cs typeface="Calibri" panose="020F0502020204030204" pitchFamily="34" charset="0"/>
            </a:endParaRPr>
          </a:p>
          <a:p>
            <a:pPr algn="ctr" defTabSz="600075"/>
            <a:r>
              <a:rPr lang="en-US" sz="1650" b="1" dirty="0">
                <a:latin typeface="Calibri" panose="020F0502020204030204" pitchFamily="34" charset="0"/>
                <a:cs typeface="Calibri" panose="020F0502020204030204" pitchFamily="34" charset="0"/>
              </a:rPr>
              <a:t>Have additional questions about Medicare and your options? </a:t>
            </a:r>
            <a:endParaRPr lang="en-US" sz="600" b="1" dirty="0">
              <a:latin typeface="Calibri" panose="020F0502020204030204" pitchFamily="34" charset="0"/>
              <a:cs typeface="Calibri" panose="020F0502020204030204" pitchFamily="34" charset="0"/>
            </a:endParaRPr>
          </a:p>
          <a:p>
            <a:pPr algn="ctr">
              <a:buClr>
                <a:srgbClr val="F9C213"/>
              </a:buClr>
            </a:pPr>
            <a:endParaRPr lang="en-US" sz="600" b="1" dirty="0">
              <a:latin typeface="Calibri" panose="020F0502020204030204" pitchFamily="34" charset="0"/>
              <a:cs typeface="Calibri" panose="020F0502020204030204" pitchFamily="34" charset="0"/>
            </a:endParaRPr>
          </a:p>
          <a:p>
            <a:pPr algn="ctr">
              <a:buClr>
                <a:srgbClr val="F9C213"/>
              </a:buClr>
            </a:pPr>
            <a:endParaRPr lang="en-US" sz="1650" b="1" dirty="0">
              <a:latin typeface="Calibri" panose="020F0502020204030204" pitchFamily="34" charset="0"/>
              <a:cs typeface="Calibri" panose="020F0502020204030204" pitchFamily="34" charset="0"/>
            </a:endParaRPr>
          </a:p>
          <a:p>
            <a:pPr algn="ctr">
              <a:buClr>
                <a:srgbClr val="F9C213"/>
              </a:buClr>
            </a:pPr>
            <a:endParaRPr lang="en-US" sz="1650" b="1" dirty="0">
              <a:latin typeface="Calibri" panose="020F0502020204030204" pitchFamily="34" charset="0"/>
              <a:cs typeface="Calibri" panose="020F0502020204030204" pitchFamily="34" charset="0"/>
            </a:endParaRPr>
          </a:p>
          <a:p>
            <a:pPr algn="ctr">
              <a:buClr>
                <a:srgbClr val="F9C213"/>
              </a:buClr>
            </a:pPr>
            <a:endParaRPr lang="en-US" sz="1650" b="1" dirty="0">
              <a:latin typeface="Calibri" panose="020F0502020204030204" pitchFamily="34" charset="0"/>
              <a:cs typeface="Calibri" panose="020F0502020204030204" pitchFamily="34" charset="0"/>
            </a:endParaRPr>
          </a:p>
          <a:p>
            <a:pPr algn="ctr">
              <a:buClr>
                <a:srgbClr val="F9C213"/>
              </a:buClr>
            </a:pPr>
            <a:endParaRPr lang="en-US" sz="1650" b="1" dirty="0">
              <a:latin typeface="Calibri" panose="020F0502020204030204" pitchFamily="34" charset="0"/>
              <a:cs typeface="Calibri" panose="020F0502020204030204" pitchFamily="34" charset="0"/>
            </a:endParaRPr>
          </a:p>
          <a:p>
            <a:pPr algn="ctr">
              <a:buClr>
                <a:srgbClr val="F9C213"/>
              </a:buClr>
            </a:pPr>
            <a:r>
              <a:rPr lang="en-US" sz="1650" b="1" dirty="0">
                <a:latin typeface="Calibri" panose="020F0502020204030204" pitchFamily="34" charset="0"/>
                <a:cs typeface="Calibri" panose="020F0502020204030204" pitchFamily="34" charset="0"/>
              </a:rPr>
              <a:t>Phone: (216) 901-9300</a:t>
            </a:r>
          </a:p>
          <a:p>
            <a:pPr algn="ctr">
              <a:buClr>
                <a:srgbClr val="F9C213"/>
              </a:buClr>
            </a:pPr>
            <a:r>
              <a:rPr lang="en-US" sz="1650" spc="126" dirty="0">
                <a:solidFill>
                  <a:schemeClr val="accent6">
                    <a:lumMod val="5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www.medicareplansneo.com</a:t>
            </a:r>
            <a:endParaRPr lang="en-US" sz="2700" spc="126" dirty="0">
              <a:solidFill>
                <a:schemeClr val="accent6">
                  <a:lumMod val="50000"/>
                </a:schemeClr>
              </a:solidFill>
              <a:latin typeface="Calibri" panose="020F0502020204030204" pitchFamily="34" charset="0"/>
              <a:cs typeface="Calibri" panose="020F0502020204030204" pitchFamily="34" charset="0"/>
            </a:endParaRPr>
          </a:p>
        </p:txBody>
      </p:sp>
      <p:pic>
        <p:nvPicPr>
          <p:cNvPr id="36" name="Picture 35">
            <a:extLst>
              <a:ext uri="{FF2B5EF4-FFF2-40B4-BE49-F238E27FC236}">
                <a16:creationId xmlns:a16="http://schemas.microsoft.com/office/drawing/2014/main" id="{9405717E-C7CA-4791-833A-EAE2082AC824}"/>
              </a:ext>
            </a:extLst>
          </p:cNvPr>
          <p:cNvPicPr>
            <a:picLocks noChangeAspect="1"/>
          </p:cNvPicPr>
          <p:nvPr/>
        </p:nvPicPr>
        <p:blipFill>
          <a:blip r:embed="rId4"/>
          <a:stretch>
            <a:fillRect/>
          </a:stretch>
        </p:blipFill>
        <p:spPr>
          <a:xfrm>
            <a:off x="7518515" y="7684667"/>
            <a:ext cx="2524116" cy="1262058"/>
          </a:xfrm>
          <a:prstGeom prst="rect">
            <a:avLst/>
          </a:prstGeom>
        </p:spPr>
      </p:pic>
      <p:sp>
        <p:nvSpPr>
          <p:cNvPr id="26" name="Rectangle 25">
            <a:extLst>
              <a:ext uri="{FF2B5EF4-FFF2-40B4-BE49-F238E27FC236}">
                <a16:creationId xmlns:a16="http://schemas.microsoft.com/office/drawing/2014/main" id="{E9EE041B-FD29-42C7-9EF3-4B60CAD18ADC}"/>
              </a:ext>
            </a:extLst>
          </p:cNvPr>
          <p:cNvSpPr/>
          <p:nvPr/>
        </p:nvSpPr>
        <p:spPr>
          <a:xfrm>
            <a:off x="9224646" y="3503765"/>
            <a:ext cx="3795015" cy="2859728"/>
          </a:xfrm>
          <a:prstGeom prst="rect">
            <a:avLst/>
          </a:prstGeom>
          <a:solidFill>
            <a:srgbClr val="FFC72C"/>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274320" tIns="8573" rIns="137160" bIns="81017" numCol="1" spcCol="1270" anchor="ctr" anchorCtr="0">
            <a:noAutofit/>
            <a:flatTx/>
          </a:bodyPr>
          <a:lstStyle/>
          <a:p>
            <a:pPr algn="ctr"/>
            <a:r>
              <a:rPr lang="en-US" b="1" dirty="0">
                <a:solidFill>
                  <a:schemeClr val="tx1"/>
                </a:solidFill>
                <a:latin typeface="Calibri" panose="020F0502020204030204" pitchFamily="34" charset="0"/>
                <a:ea typeface="Calibri" panose="020F0502020204030204" pitchFamily="34" charset="0"/>
                <a:cs typeface="Times New Roman" panose="02020603050405020304" pitchFamily="18" charset="0"/>
              </a:rPr>
              <a:t>Not Enrolled in Medicare</a:t>
            </a:r>
          </a:p>
          <a:p>
            <a:pPr algn="ctr"/>
            <a:endParaRPr lang="en-US" sz="9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spcAft>
                <a:spcPts val="900"/>
              </a:spcAft>
            </a:pP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The College’s change to the CDHP plan effective 1/1/2022 </a:t>
            </a:r>
            <a:r>
              <a:rPr lang="en-US"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will</a:t>
            </a: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impact you.</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The College will make contributions into your HSA account on your behalf. You will also be able to make your own contributions to the HSA account through payroll deductions.</a:t>
            </a:r>
            <a:endParaRPr lang="en-US" dirty="0">
              <a:solidFill>
                <a:schemeClr val="tx1"/>
              </a:solidFill>
              <a:highlight>
                <a:srgbClr val="CD092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id="{49C6DEF0-57DD-431F-B22B-3CFEB0DE1913}"/>
              </a:ext>
            </a:extLst>
          </p:cNvPr>
          <p:cNvSpPr/>
          <p:nvPr/>
        </p:nvSpPr>
        <p:spPr>
          <a:xfrm>
            <a:off x="13376752" y="3483607"/>
            <a:ext cx="4439804" cy="3821333"/>
          </a:xfrm>
          <a:prstGeom prst="rect">
            <a:avLst/>
          </a:prstGeom>
          <a:solidFill>
            <a:srgbClr val="FFC72C"/>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274320" tIns="8573" rIns="137160" bIns="81017" numCol="1" spcCol="1270" anchor="ctr" anchorCtr="0">
            <a:noAutofit/>
            <a:flatTx/>
          </a:bodyPr>
          <a:lstStyle/>
          <a:p>
            <a:pPr algn="ctr">
              <a:lnSpc>
                <a:spcPct val="107000"/>
              </a:lnSpc>
              <a:spcAft>
                <a:spcPts val="900"/>
              </a:spcAft>
            </a:pPr>
            <a:r>
              <a:rPr lang="en-US" b="1" dirty="0">
                <a:solidFill>
                  <a:schemeClr val="tx1"/>
                </a:solidFill>
                <a:latin typeface="Calibri" panose="020F0502020204030204" pitchFamily="34" charset="0"/>
                <a:ea typeface="Calibri" panose="020F0502020204030204" pitchFamily="34" charset="0"/>
                <a:cs typeface="Times New Roman" panose="02020603050405020304" pitchFamily="18" charset="0"/>
              </a:rPr>
              <a:t>Enrolled in Medicare</a:t>
            </a:r>
          </a:p>
          <a:p>
            <a:pPr>
              <a:lnSpc>
                <a:spcPct val="107000"/>
              </a:lnSpc>
              <a:spcAft>
                <a:spcPts val="900"/>
              </a:spcAft>
            </a:pP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The College’s change to the CDHP plan effective 1/1/2022 </a:t>
            </a:r>
            <a:r>
              <a:rPr lang="en-US"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will</a:t>
            </a: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impact you.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You are still eligible to remain on the insurance; however, you will receive a Health Reimbursement Account (HRA) instead of a Health Savings Account (HSA) as the IRS prohibits pre-tax contributions into HSA accounts of Medicare recipients. You will receive the same funding amounts into the HRA as those with HSAs to help you meet your deductibles and plan maximums.</a:t>
            </a:r>
          </a:p>
        </p:txBody>
      </p:sp>
      <p:cxnSp>
        <p:nvCxnSpPr>
          <p:cNvPr id="29" name="Straight Connector 28" descr="decorative element">
            <a:extLst>
              <a:ext uri="{FF2B5EF4-FFF2-40B4-BE49-F238E27FC236}">
                <a16:creationId xmlns:a16="http://schemas.microsoft.com/office/drawing/2014/main" id="{38BC374B-6B01-45CF-9465-EC902A988ED0}"/>
              </a:ext>
            </a:extLst>
          </p:cNvPr>
          <p:cNvCxnSpPr>
            <a:cxnSpLocks/>
          </p:cNvCxnSpPr>
          <p:nvPr/>
        </p:nvCxnSpPr>
        <p:spPr>
          <a:xfrm flipH="1" flipV="1">
            <a:off x="11179517" y="3049472"/>
            <a:ext cx="4561670" cy="12944"/>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836771"/>
      </p:ext>
    </p:extLst>
  </p:cSld>
  <p:clrMapOvr>
    <a:masterClrMapping/>
  </p:clrMapOvr>
  <mc:AlternateContent xmlns:mc="http://schemas.openxmlformats.org/markup-compatibility/2006" xmlns:p14="http://schemas.microsoft.com/office/powerpoint/2010/main">
    <mc:Choice Requires="p14">
      <p:transition spd="slow" p14:dur="2000" advTm="44383"/>
    </mc:Choice>
    <mc:Fallback xmlns="">
      <p:transition spd="slow" advTm="44383"/>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G_HR_Summit_Presentation_2020_DRAFT" id="{1EBBFCB5-875A-4A86-A50E-32D16DA29AA9}" vid="{6358C944-B98A-458D-A579-F07A541E10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681BEA9AB3084FAFF47501988C85DF" ma:contentTypeVersion="10" ma:contentTypeDescription="Create a new document." ma:contentTypeScope="" ma:versionID="65e9acb1fb6c84c445301415bb390b5f">
  <xsd:schema xmlns:xsd="http://www.w3.org/2001/XMLSchema" xmlns:xs="http://www.w3.org/2001/XMLSchema" xmlns:p="http://schemas.microsoft.com/office/2006/metadata/properties" xmlns:ns2="157414fb-b9dd-43e4-ba82-ab89cf19c7bf" targetNamespace="http://schemas.microsoft.com/office/2006/metadata/properties" ma:root="true" ma:fieldsID="cb94335114983cd42a1e1867a7a766a7" ns2:_="">
    <xsd:import namespace="157414fb-b9dd-43e4-ba82-ab89cf19c7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7414fb-b9dd-43e4-ba82-ab89cf19c7b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E9A84F-A14D-43FA-A699-8B3FA1139F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7414fb-b9dd-43e4-ba82-ab89cf19c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A87395-F7BA-4B99-B747-F96AD8CF88E6}">
  <ds:schemaRefs>
    <ds:schemaRef ds:uri="http://purl.org/dc/dcmitype/"/>
    <ds:schemaRef ds:uri="http://schemas.microsoft.com/office/infopath/2007/PartnerControls"/>
    <ds:schemaRef ds:uri="http://schemas.microsoft.com/office/2006/documentManagement/types"/>
    <ds:schemaRef ds:uri="157414fb-b9dd-43e4-ba82-ab89cf19c7bf"/>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1492E34-5FC9-4076-926E-F8D3279007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TFG_HR_Summit_Presentation_2020_DRAFT</Template>
  <TotalTime>25460</TotalTime>
  <Words>752</Words>
  <Application>Microsoft Office PowerPoint</Application>
  <PresentationFormat>Custom</PresentationFormat>
  <Paragraphs>159</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Aleo Light Bold</vt:lpstr>
      <vt:lpstr>Glacial Indifference Bold</vt:lpstr>
      <vt:lpstr>Glacial Indifference</vt:lpstr>
      <vt:lpstr>Times New Roman</vt:lpstr>
      <vt:lpstr>Arial</vt:lpstr>
      <vt:lpstr>Gill Sans MT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2022 Benefit Decision Chart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Viviani</dc:creator>
  <cp:lastModifiedBy>Marion Burnworth</cp:lastModifiedBy>
  <cp:revision>261</cp:revision>
  <cp:lastPrinted>2021-10-06T12:37:32Z</cp:lastPrinted>
  <dcterms:created xsi:type="dcterms:W3CDTF">2020-06-01T17:35:22Z</dcterms:created>
  <dcterms:modified xsi:type="dcterms:W3CDTF">2021-10-06T12:38:17Z</dcterms:modified>
  <dc:identifier>DAD8_zwGE0U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0x0101008C681BEA9AB3084FAFF47501988C85DF</vt:lpwstr>
  </property>
</Properties>
</file>