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59" r:id="rId4"/>
    <p:sldId id="260" r:id="rId5"/>
    <p:sldId id="271" r:id="rId6"/>
    <p:sldId id="261" r:id="rId7"/>
    <p:sldId id="263" r:id="rId8"/>
    <p:sldId id="266" r:id="rId9"/>
    <p:sldId id="262" r:id="rId10"/>
    <p:sldId id="272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FFC72C"/>
    <a:srgbClr val="CD0920"/>
    <a:srgbClr val="404040"/>
    <a:srgbClr val="CF1003"/>
    <a:srgbClr val="A81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31" autoAdjust="0"/>
    <p:restoredTop sz="96713" autoAdjust="0"/>
  </p:normalViewPr>
  <p:slideViewPr>
    <p:cSldViewPr snapToGrid="0" snapToObjects="1">
      <p:cViewPr varScale="1">
        <p:scale>
          <a:sx n="88" d="100"/>
          <a:sy n="88" d="100"/>
        </p:scale>
        <p:origin x="21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98DBCB-8148-4CAC-B3A3-9462F77C4DB2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5CAEC2-4F9D-42A6-B11E-E77EEFEAFB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5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CAEC2-4F9D-42A6-B11E-E77EEFEAFB7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5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ja-JP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8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2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3124"/>
            <a:ext cx="2628900" cy="5103342"/>
          </a:xfrm>
        </p:spPr>
        <p:txBody>
          <a:bodyPr vert="eaVert"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3124"/>
            <a:ext cx="7734300" cy="5103342"/>
          </a:xfrm>
        </p:spPr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92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6368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27B3-710B-5846-B6CB-E445C0F11BA8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3AEC-E4E6-284D-AFDB-7F978253BA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28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27B3-710B-5846-B6CB-E445C0F11BA8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3AEC-E4E6-284D-AFDB-7F978253BA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380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27B3-710B-5846-B6CB-E445C0F11BA8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3AEC-E4E6-284D-AFDB-7F978253BA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744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27B3-710B-5846-B6CB-E445C0F11BA8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3AEC-E4E6-284D-AFDB-7F978253BA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74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27B3-710B-5846-B6CB-E445C0F11BA8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3AEC-E4E6-284D-AFDB-7F978253BA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64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27B3-710B-5846-B6CB-E445C0F11BA8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3AEC-E4E6-284D-AFDB-7F978253BA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7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27B3-710B-5846-B6CB-E445C0F11BA8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3AEC-E4E6-284D-AFDB-7F978253BA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95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4674"/>
            <a:ext cx="10515600" cy="1159347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4021"/>
            <a:ext cx="10515600" cy="3557730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08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27B3-710B-5846-B6CB-E445C0F11BA8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3AEC-E4E6-284D-AFDB-7F978253BA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18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27B3-710B-5846-B6CB-E445C0F11BA8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3AEC-E4E6-284D-AFDB-7F978253BA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3847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27B3-710B-5846-B6CB-E445C0F11BA8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3AEC-E4E6-284D-AFDB-7F978253BA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02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27B3-710B-5846-B6CB-E445C0F11BA8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3AEC-E4E6-284D-AFDB-7F978253BA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27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0822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1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70840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70840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68411"/>
            <a:ext cx="10515600" cy="1122277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03747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03747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3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677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43696"/>
            <a:ext cx="3932237" cy="151370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6843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143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633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31340"/>
            <a:ext cx="3932237" cy="15260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7004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6304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01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  <a:alpha val="3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6244167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F1003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244168"/>
            <a:ext cx="12192000" cy="62089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D0D0D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30119"/>
            <a:ext cx="10515600" cy="1159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994076"/>
            <a:ext cx="10515600" cy="3727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204610"/>
          </a:xfrm>
          <a:prstGeom prst="rect">
            <a:avLst/>
          </a:prstGeom>
          <a:solidFill>
            <a:srgbClr val="CD09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F100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044" y="6363174"/>
            <a:ext cx="984289" cy="34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44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D09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5692"/>
            <a:ext cx="10972800" cy="3686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C27B3-710B-5846-B6CB-E445C0F11BA8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33AEC-E4E6-284D-AFDB-7F978253BA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244168"/>
            <a:ext cx="12192000" cy="62089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D0D0D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044" y="6363174"/>
            <a:ext cx="984289" cy="341642"/>
          </a:xfrm>
          <a:prstGeom prst="rect">
            <a:avLst/>
          </a:prstGeom>
        </p:spPr>
      </p:pic>
      <p:sp>
        <p:nvSpPr>
          <p:cNvPr id="15" name="Subtitle 2"/>
          <p:cNvSpPr txBox="1">
            <a:spLocks/>
          </p:cNvSpPr>
          <p:nvPr userDrawn="1"/>
        </p:nvSpPr>
        <p:spPr>
          <a:xfrm>
            <a:off x="1920523" y="4548292"/>
            <a:ext cx="8534400" cy="682415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FF"/>
                </a:solidFill>
              </a:rPr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6861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1" latinLnBrk="0" hangingPunct="1">
        <a:lnSpc>
          <a:spcPct val="80000"/>
        </a:lnSpc>
        <a:spcBef>
          <a:spcPct val="0"/>
        </a:spcBef>
        <a:buNone/>
        <a:defRPr sz="9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787BB9C-9449-47B8-8982-A1FC32079773}"/>
              </a:ext>
            </a:extLst>
          </p:cNvPr>
          <p:cNvSpPr txBox="1"/>
          <p:nvPr/>
        </p:nvSpPr>
        <p:spPr>
          <a:xfrm>
            <a:off x="371856" y="1948311"/>
            <a:ext cx="1144828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dirty="0" smtClean="0"/>
              <a:t> OCOPE 2023</a:t>
            </a:r>
          </a:p>
          <a:p>
            <a:pPr algn="ctr"/>
            <a:r>
              <a:rPr lang="en-US" sz="5200" dirty="0" smtClean="0"/>
              <a:t>Consumer </a:t>
            </a:r>
            <a:r>
              <a:rPr lang="en-US" sz="5200" dirty="0"/>
              <a:t>Driven Health Plan </a:t>
            </a:r>
            <a:r>
              <a:rPr lang="en-US" sz="5200" dirty="0" smtClean="0"/>
              <a:t>and </a:t>
            </a:r>
            <a:r>
              <a:rPr lang="en-US" sz="5200" dirty="0"/>
              <a:t>Health Savings Account</a:t>
            </a:r>
          </a:p>
        </p:txBody>
      </p:sp>
    </p:spTree>
    <p:extLst>
      <p:ext uri="{BB962C8B-B14F-4D97-AF65-F5344CB8AC3E}">
        <p14:creationId xmlns:p14="http://schemas.microsoft.com/office/powerpoint/2010/main" val="26059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1C6E124-8751-4670-9857-1454A5D4D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864" y="375000"/>
            <a:ext cx="10515600" cy="1159347"/>
          </a:xfrm>
        </p:spPr>
        <p:txBody>
          <a:bodyPr/>
          <a:lstStyle/>
          <a:p>
            <a:r>
              <a:rPr lang="en-US" dirty="0"/>
              <a:t>What is a CDHP?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F706819-1F63-4928-8C30-092853764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864" y="1333845"/>
            <a:ext cx="10515600" cy="42280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/>
              <a:t>A CDHP is a Consumer Directed Health Plan that must follow rules established by the IRS.  The IRS sets minimum deductibles, out of pocket maximums, and certain plan design requirements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Rates for 2023 are:</a:t>
            </a:r>
          </a:p>
          <a:p>
            <a:pPr lvl="1"/>
            <a:r>
              <a:rPr lang="en-US" sz="1400" dirty="0" smtClean="0"/>
              <a:t>Single coverage 1.75% of wages</a:t>
            </a:r>
          </a:p>
          <a:p>
            <a:pPr lvl="1"/>
            <a:r>
              <a:rPr lang="en-US" sz="1400" dirty="0" smtClean="0"/>
              <a:t>Employee + spouse / same-gender partner / child (ren):   3.5% of wages</a:t>
            </a:r>
          </a:p>
          <a:p>
            <a:pPr lvl="1"/>
            <a:r>
              <a:rPr lang="en-US" sz="1400" dirty="0" smtClean="0"/>
              <a:t>Family coverage:   4.5% of wages</a:t>
            </a:r>
          </a:p>
          <a:p>
            <a:r>
              <a:rPr lang="en-US" sz="1800" dirty="0" smtClean="0"/>
              <a:t>Network of providers is the same as the Traditional PPO</a:t>
            </a:r>
          </a:p>
          <a:p>
            <a:r>
              <a:rPr lang="en-US" sz="1800" dirty="0" smtClean="0"/>
              <a:t>Under the CDHP, the premium is less than the traditional PPO plan. </a:t>
            </a:r>
          </a:p>
          <a:p>
            <a:r>
              <a:rPr lang="en-US" sz="1800" dirty="0" smtClean="0"/>
              <a:t>Under the CDHP, the “out of pocket” max amount is less than the traditional PPO plan. </a:t>
            </a:r>
          </a:p>
          <a:p>
            <a:r>
              <a:rPr lang="en-US" sz="1800" dirty="0" smtClean="0"/>
              <a:t>The deductible is higher under the CDHP and plan benefits begin when the deductible is met. The Health Savings Account helps to offset the deductible by Oberlin funding 75% of the deductible in 2023.</a:t>
            </a:r>
          </a:p>
          <a:p>
            <a:r>
              <a:rPr lang="en-US" sz="1800" dirty="0" smtClean="0"/>
              <a:t>Most brand and generic maintenance / preventative drugs are covered at 100% under the CDHP; that is, without cost to the member. </a:t>
            </a:r>
          </a:p>
          <a:p>
            <a:r>
              <a:rPr lang="en-US" sz="1800" dirty="0" smtClean="0"/>
              <a:t>Also,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Party prescription services such as </a:t>
            </a:r>
            <a:r>
              <a:rPr lang="en-US" sz="1800" dirty="0" err="1" smtClean="0"/>
              <a:t>GoodRx</a:t>
            </a:r>
            <a:r>
              <a:rPr lang="en-US" sz="1800" dirty="0" smtClean="0"/>
              <a:t> can be used for prescriptions and the cost will be applied toward your deductible. Save your receipts, a copy of the discount card used, and complete a CVS Prescription Reimbursement Claim Form, found at cvshealth.com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416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1C6E124-8751-4670-9857-1454A5D4D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HSA?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F706819-1F63-4928-8C30-092853764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4021"/>
            <a:ext cx="10696074" cy="355773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HSA is a Tax-Advantaged Savings Account owned by you that can be used to pay for qualified medical expenses for the account owner and dependents.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order for you or Oberlin to contribute to an HSA you must also be enrolled in an HSA-qualified consumer directed health plan (CDHP-HSA).</a:t>
            </a:r>
          </a:p>
        </p:txBody>
      </p:sp>
    </p:spTree>
    <p:extLst>
      <p:ext uri="{BB962C8B-B14F-4D97-AF65-F5344CB8AC3E}">
        <p14:creationId xmlns:p14="http://schemas.microsoft.com/office/powerpoint/2010/main" val="417283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1C6E124-8751-4670-9857-1454A5D4D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943" y="412025"/>
            <a:ext cx="10515600" cy="1159347"/>
          </a:xfrm>
        </p:spPr>
        <p:txBody>
          <a:bodyPr/>
          <a:lstStyle/>
          <a:p>
            <a:r>
              <a:rPr lang="en-US" dirty="0"/>
              <a:t>HSAs vs. FSAs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671D80B2-AAE3-480B-9326-60D6174E25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988732"/>
              </p:ext>
            </p:extLst>
          </p:nvPr>
        </p:nvGraphicFramePr>
        <p:xfrm>
          <a:off x="464457" y="1287419"/>
          <a:ext cx="11277600" cy="4121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6857">
                  <a:extLst>
                    <a:ext uri="{9D8B030D-6E8A-4147-A177-3AD203B41FA5}">
                      <a16:colId xmlns:a16="http://schemas.microsoft.com/office/drawing/2014/main" val="168198283"/>
                    </a:ext>
                  </a:extLst>
                </a:gridCol>
                <a:gridCol w="3918857">
                  <a:extLst>
                    <a:ext uri="{9D8B030D-6E8A-4147-A177-3AD203B41FA5}">
                      <a16:colId xmlns:a16="http://schemas.microsoft.com/office/drawing/2014/main" val="2874169832"/>
                    </a:ext>
                  </a:extLst>
                </a:gridCol>
                <a:gridCol w="2415244">
                  <a:extLst>
                    <a:ext uri="{9D8B030D-6E8A-4147-A177-3AD203B41FA5}">
                      <a16:colId xmlns:a16="http://schemas.microsoft.com/office/drawing/2014/main" val="3828410894"/>
                    </a:ext>
                  </a:extLst>
                </a:gridCol>
                <a:gridCol w="3056642">
                  <a:extLst>
                    <a:ext uri="{9D8B030D-6E8A-4147-A177-3AD203B41FA5}">
                      <a16:colId xmlns:a16="http://schemas.microsoft.com/office/drawing/2014/main" val="1790882506"/>
                    </a:ext>
                  </a:extLst>
                </a:gridCol>
              </a:tblGrid>
              <a:tr h="744583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  <a:p>
                      <a:pPr algn="ctr"/>
                      <a:r>
                        <a:rPr lang="en-US" sz="1700" dirty="0"/>
                        <a:t>Health Savings Account </a:t>
                      </a:r>
                    </a:p>
                    <a:p>
                      <a:pPr algn="ctr"/>
                      <a:r>
                        <a:rPr lang="en-US" sz="1700" dirty="0"/>
                        <a:t>(HSA)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Health Care Flexible Spending Account</a:t>
                      </a:r>
                    </a:p>
                    <a:p>
                      <a:pPr algn="ctr"/>
                      <a:r>
                        <a:rPr lang="en-US" sz="1700" dirty="0"/>
                        <a:t>(HC-FSA)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Dependent Care Flexible Spending Account </a:t>
                      </a:r>
                    </a:p>
                    <a:p>
                      <a:pPr algn="ctr"/>
                      <a:r>
                        <a:rPr lang="en-US" sz="1700" dirty="0"/>
                        <a:t>(DC-FSA)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501388"/>
                  </a:ext>
                </a:extLst>
              </a:tr>
              <a:tr h="721791">
                <a:tc>
                  <a:txBody>
                    <a:bodyPr/>
                    <a:lstStyle/>
                    <a:p>
                      <a:r>
                        <a:rPr lang="en-US" sz="1700" b="1" dirty="0"/>
                        <a:t>Eligibility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Must be enrolled in the CDH-HSA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u="none" dirty="0"/>
                        <a:t>You </a:t>
                      </a:r>
                      <a:r>
                        <a:rPr lang="en-US" sz="1700" u="sng" dirty="0"/>
                        <a:t>cannot</a:t>
                      </a:r>
                      <a:r>
                        <a:rPr lang="en-US" sz="1700" dirty="0"/>
                        <a:t> be enrolled in the CDHP-HSA plan.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No restrictions dependent upon the medical plan.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275200"/>
                  </a:ext>
                </a:extLst>
              </a:tr>
              <a:tr h="386333">
                <a:tc>
                  <a:txBody>
                    <a:bodyPr/>
                    <a:lstStyle/>
                    <a:p>
                      <a:r>
                        <a:rPr lang="en-US" sz="1700" b="1" dirty="0"/>
                        <a:t>Qualified Expenses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Medical, Dental, 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Medical, Dental, 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Eligible Dependent Care Services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459455"/>
                  </a:ext>
                </a:extLst>
              </a:tr>
              <a:tr h="666821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2023</a:t>
                      </a:r>
                      <a:r>
                        <a:rPr lang="en-US" sz="1700" b="1" baseline="0" dirty="0" smtClean="0"/>
                        <a:t> </a:t>
                      </a:r>
                      <a:r>
                        <a:rPr lang="en-US" sz="1700" b="1" dirty="0" smtClean="0"/>
                        <a:t>Employer </a:t>
                      </a:r>
                      <a:r>
                        <a:rPr lang="en-US" sz="1700" b="1" dirty="0"/>
                        <a:t>annual </a:t>
                      </a:r>
                      <a:r>
                        <a:rPr lang="en-US" sz="1700" b="1" dirty="0" smtClean="0"/>
                        <a:t>contribution</a:t>
                      </a:r>
                      <a:endParaRPr lang="en-US" sz="17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$1,500 Single </a:t>
                      </a:r>
                    </a:p>
                    <a:p>
                      <a:pPr algn="l"/>
                      <a:r>
                        <a:rPr lang="en-US" sz="1700" dirty="0"/>
                        <a:t>$2,250 Employee/Spouse or Child(ren)</a:t>
                      </a:r>
                    </a:p>
                    <a:p>
                      <a:pPr algn="l"/>
                      <a:r>
                        <a:rPr lang="en-US" sz="1700" dirty="0"/>
                        <a:t>$3,000 Family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170896"/>
                  </a:ext>
                </a:extLst>
              </a:tr>
              <a:tr h="666821">
                <a:tc>
                  <a:txBody>
                    <a:bodyPr/>
                    <a:lstStyle/>
                    <a:p>
                      <a:r>
                        <a:rPr lang="en-US" sz="1700" b="1" dirty="0"/>
                        <a:t>Rollover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Unused balance rolls over year to year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516621"/>
                  </a:ext>
                </a:extLst>
              </a:tr>
              <a:tr h="225377">
                <a:tc>
                  <a:txBody>
                    <a:bodyPr/>
                    <a:lstStyle/>
                    <a:p>
                      <a:r>
                        <a:rPr lang="en-US" sz="1700" b="1" dirty="0"/>
                        <a:t>Changes to contributions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Any 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Only during annual open enrollment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Only during annual open enrollment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00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943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1C6E124-8751-4670-9857-1454A5D4D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3185"/>
            <a:ext cx="10515600" cy="1159347"/>
          </a:xfrm>
        </p:spPr>
        <p:txBody>
          <a:bodyPr/>
          <a:lstStyle/>
          <a:p>
            <a:r>
              <a:rPr lang="en-US" dirty="0"/>
              <a:t>Medical Plan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1A2438A-FBEA-4620-9C4C-93A2BAB7A1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940326"/>
              </p:ext>
            </p:extLst>
          </p:nvPr>
        </p:nvGraphicFramePr>
        <p:xfrm>
          <a:off x="838200" y="764766"/>
          <a:ext cx="10515600" cy="48073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58389">
                  <a:extLst>
                    <a:ext uri="{9D8B030D-6E8A-4147-A177-3AD203B41FA5}">
                      <a16:colId xmlns:a16="http://schemas.microsoft.com/office/drawing/2014/main" val="59301953"/>
                    </a:ext>
                  </a:extLst>
                </a:gridCol>
                <a:gridCol w="3160295">
                  <a:extLst>
                    <a:ext uri="{9D8B030D-6E8A-4147-A177-3AD203B41FA5}">
                      <a16:colId xmlns:a16="http://schemas.microsoft.com/office/drawing/2014/main" val="1274567989"/>
                    </a:ext>
                  </a:extLst>
                </a:gridCol>
                <a:gridCol w="3396916">
                  <a:extLst>
                    <a:ext uri="{9D8B030D-6E8A-4147-A177-3AD203B41FA5}">
                      <a16:colId xmlns:a16="http://schemas.microsoft.com/office/drawing/2014/main" val="3650192756"/>
                    </a:ext>
                  </a:extLst>
                </a:gridCol>
              </a:tblGrid>
              <a:tr h="36739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CDHP-HSA</a:t>
                      </a:r>
                    </a:p>
                  </a:txBody>
                  <a:tcPr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492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404040"/>
                        </a:solidFill>
                      </a:endParaRPr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In-Network</a:t>
                      </a:r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Non-Network</a:t>
                      </a:r>
                    </a:p>
                  </a:txBody>
                  <a:tcP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616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404040"/>
                          </a:solidFill>
                        </a:rPr>
                        <a:t>Deductible </a:t>
                      </a:r>
                    </a:p>
                    <a:p>
                      <a:pPr lvl="1"/>
                      <a:r>
                        <a:rPr lang="en-US" sz="1600" b="0" dirty="0">
                          <a:solidFill>
                            <a:srgbClr val="404040"/>
                          </a:solidFill>
                        </a:rPr>
                        <a:t>Single</a:t>
                      </a:r>
                    </a:p>
                    <a:p>
                      <a:pPr lvl="1"/>
                      <a:r>
                        <a:rPr lang="en-US" sz="1600" b="0" dirty="0">
                          <a:solidFill>
                            <a:srgbClr val="404040"/>
                          </a:solidFill>
                        </a:rPr>
                        <a:t>Employee + Spouse or Child(ren)</a:t>
                      </a:r>
                    </a:p>
                    <a:p>
                      <a:pPr lvl="1"/>
                      <a:r>
                        <a:rPr lang="en-US" sz="1600" b="0" dirty="0">
                          <a:solidFill>
                            <a:srgbClr val="404040"/>
                          </a:solidFill>
                        </a:rPr>
                        <a:t>Family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$2,000</a:t>
                      </a:r>
                    </a:p>
                    <a:p>
                      <a:pPr algn="ctr"/>
                      <a:r>
                        <a:rPr lang="en-US" sz="1600" dirty="0"/>
                        <a:t>$3,000</a:t>
                      </a:r>
                    </a:p>
                    <a:p>
                      <a:pPr algn="ctr"/>
                      <a:r>
                        <a:rPr lang="en-US" sz="1600" dirty="0"/>
                        <a:t>$4,000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$4,000</a:t>
                      </a:r>
                    </a:p>
                    <a:p>
                      <a:pPr algn="ctr"/>
                      <a:r>
                        <a:rPr lang="en-US" sz="1600" dirty="0"/>
                        <a:t>$6,000</a:t>
                      </a:r>
                    </a:p>
                    <a:p>
                      <a:pPr algn="ctr"/>
                      <a:r>
                        <a:rPr lang="en-US" sz="1600" dirty="0"/>
                        <a:t>$8,000 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662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404040"/>
                          </a:solidFill>
                        </a:rPr>
                        <a:t>Coinsurance after Deductible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044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404040"/>
                          </a:solidFill>
                        </a:rPr>
                        <a:t>Out-of-Pocket Maximum </a:t>
                      </a:r>
                      <a:r>
                        <a:rPr lang="en-US" sz="1600" b="0" dirty="0">
                          <a:solidFill>
                            <a:srgbClr val="404040"/>
                          </a:solidFill>
                        </a:rPr>
                        <a:t>(includes deductible and coinsurance)</a:t>
                      </a:r>
                    </a:p>
                    <a:p>
                      <a:pPr lvl="1"/>
                      <a:r>
                        <a:rPr lang="en-US" sz="1600" b="0" dirty="0">
                          <a:solidFill>
                            <a:srgbClr val="404040"/>
                          </a:solidFill>
                        </a:rPr>
                        <a:t>Single</a:t>
                      </a:r>
                    </a:p>
                    <a:p>
                      <a:pPr lvl="1"/>
                      <a:r>
                        <a:rPr lang="en-US" sz="1600" b="0" dirty="0">
                          <a:solidFill>
                            <a:srgbClr val="404040"/>
                          </a:solidFill>
                        </a:rPr>
                        <a:t>Employee + Spouse or Child(ren)</a:t>
                      </a:r>
                    </a:p>
                    <a:p>
                      <a:pPr lvl="1"/>
                      <a:r>
                        <a:rPr lang="en-US" sz="1600" b="0" dirty="0">
                          <a:solidFill>
                            <a:srgbClr val="404040"/>
                          </a:solidFill>
                        </a:rPr>
                        <a:t>Family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$4,000</a:t>
                      </a:r>
                    </a:p>
                    <a:p>
                      <a:pPr algn="ctr"/>
                      <a:r>
                        <a:rPr lang="en-US" sz="1600" dirty="0"/>
                        <a:t>$6,000</a:t>
                      </a:r>
                    </a:p>
                    <a:p>
                      <a:pPr algn="ctr"/>
                      <a:r>
                        <a:rPr lang="en-US" sz="1600" dirty="0"/>
                        <a:t>$8,000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$8,000</a:t>
                      </a:r>
                    </a:p>
                    <a:p>
                      <a:pPr algn="ctr"/>
                      <a:r>
                        <a:rPr lang="en-US" sz="1600" dirty="0"/>
                        <a:t>$12,000</a:t>
                      </a:r>
                    </a:p>
                    <a:p>
                      <a:pPr algn="ctr"/>
                      <a:r>
                        <a:rPr lang="en-US" sz="1600" dirty="0"/>
                        <a:t>$16,000 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53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404040"/>
                          </a:solidFill>
                        </a:rPr>
                        <a:t>Preventive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Covered 100%, No Deductible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719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404040"/>
                          </a:solidFill>
                        </a:rPr>
                        <a:t>Office Visits, Inpatient, Outpatient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 after deductible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 after deductible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644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404040"/>
                          </a:solidFill>
                        </a:rPr>
                        <a:t>Prescription Drugs </a:t>
                      </a:r>
                      <a:r>
                        <a:rPr lang="en-US" sz="1600" b="0" dirty="0">
                          <a:solidFill>
                            <a:srgbClr val="404040"/>
                          </a:solidFill>
                        </a:rPr>
                        <a:t>(Deductible and Out-of-Pocket maximum is combined with medical)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 after deductible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 after deductible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86613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95EC90F-3CDA-4358-AF90-8F6201EEACE6}"/>
              </a:ext>
            </a:extLst>
          </p:cNvPr>
          <p:cNvSpPr txBox="1"/>
          <p:nvPr/>
        </p:nvSpPr>
        <p:spPr>
          <a:xfrm>
            <a:off x="838200" y="5543259"/>
            <a:ext cx="105156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summary is intended to be a brief outline of coverage. The entire provision of benefits and exclusions are contacted in the Group Contract, Certificate and Schedule of Benefits.</a:t>
            </a:r>
            <a:endParaRPr lang="en-US" sz="9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1FB46D-2722-4D1D-9054-170CDFBF1535}"/>
              </a:ext>
            </a:extLst>
          </p:cNvPr>
          <p:cNvSpPr txBox="1"/>
          <p:nvPr/>
        </p:nvSpPr>
        <p:spPr>
          <a:xfrm>
            <a:off x="838200" y="5727150"/>
            <a:ext cx="965018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/>
              <a:t>*Out of network claims could result in higher out-of-pocket cost for single. </a:t>
            </a:r>
          </a:p>
          <a:p>
            <a:r>
              <a:rPr lang="en-US" sz="1100" b="1" dirty="0"/>
              <a:t>**All family members combined must meet the family deductible before the out-of-pocket maximum is met.</a:t>
            </a:r>
          </a:p>
        </p:txBody>
      </p:sp>
    </p:spTree>
    <p:extLst>
      <p:ext uri="{BB962C8B-B14F-4D97-AF65-F5344CB8AC3E}">
        <p14:creationId xmlns:p14="http://schemas.microsoft.com/office/powerpoint/2010/main" val="147841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1C6E124-8751-4670-9857-1454A5D4D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304" y="274028"/>
            <a:ext cx="10515600" cy="1159347"/>
          </a:xfrm>
        </p:spPr>
        <p:txBody>
          <a:bodyPr/>
          <a:lstStyle/>
          <a:p>
            <a:r>
              <a:rPr lang="en-US" dirty="0"/>
              <a:t>Funding the HSA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884DB9D3-C20E-47D0-82EF-82DA5EC388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963947"/>
              </p:ext>
            </p:extLst>
          </p:nvPr>
        </p:nvGraphicFramePr>
        <p:xfrm>
          <a:off x="626644" y="2816056"/>
          <a:ext cx="10972800" cy="192140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136302588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10272805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42103487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4195688363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854552578"/>
                    </a:ext>
                  </a:extLst>
                </a:gridCol>
              </a:tblGrid>
              <a:tr h="580287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solidFill>
                            <a:srgbClr val="CD0920"/>
                          </a:solidFill>
                        </a:rPr>
                        <a:t>Single</a:t>
                      </a:r>
                      <a:r>
                        <a:rPr lang="en-US" sz="1900" b="1" baseline="0" dirty="0" smtClean="0">
                          <a:solidFill>
                            <a:srgbClr val="CD0920"/>
                          </a:solidFill>
                        </a:rPr>
                        <a:t> </a:t>
                      </a:r>
                      <a:endParaRPr lang="en-US" sz="1900" b="1" dirty="0">
                        <a:solidFill>
                          <a:srgbClr val="CD092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$1,000 + $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500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$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2,350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$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3,850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Contribute an additional $1,000 if you are age 55 or older in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2022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38408"/>
                  </a:ext>
                </a:extLst>
              </a:tr>
              <a:tr h="580287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CD0920"/>
                          </a:solidFill>
                        </a:rPr>
                        <a:t>EE </a:t>
                      </a:r>
                      <a:r>
                        <a:rPr lang="en-US" sz="1900" b="1" dirty="0" smtClean="0">
                          <a:solidFill>
                            <a:srgbClr val="CD0920"/>
                          </a:solidFill>
                        </a:rPr>
                        <a:t>+ SP/DP - OR - </a:t>
                      </a:r>
                    </a:p>
                    <a:p>
                      <a:pPr algn="ctr"/>
                      <a:r>
                        <a:rPr lang="en-US" sz="1900" b="1" dirty="0" smtClean="0">
                          <a:solidFill>
                            <a:srgbClr val="CD0920"/>
                          </a:solidFill>
                        </a:rPr>
                        <a:t>EE + Child (ren) </a:t>
                      </a:r>
                      <a:endParaRPr lang="en-US" sz="1900" b="1" dirty="0">
                        <a:solidFill>
                          <a:srgbClr val="CD092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$1,500 + $750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$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5,500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$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7,750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742968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>
                          <a:solidFill>
                            <a:srgbClr val="CD0920"/>
                          </a:solidFill>
                        </a:rPr>
                        <a:t>Family</a:t>
                      </a:r>
                    </a:p>
                    <a:p>
                      <a:pPr algn="ctr"/>
                      <a:endParaRPr lang="en-US" sz="1900" dirty="0">
                        <a:solidFill>
                          <a:srgbClr val="CD0920"/>
                        </a:solidFill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$2,000 + $1,000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$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4,750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$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7,750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52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143336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62326C5D-2523-4280-A3A5-CCCE6CB24FE3}"/>
              </a:ext>
            </a:extLst>
          </p:cNvPr>
          <p:cNvGrpSpPr/>
          <p:nvPr/>
        </p:nvGrpSpPr>
        <p:grpSpPr>
          <a:xfrm>
            <a:off x="626644" y="1498773"/>
            <a:ext cx="10983830" cy="1228051"/>
            <a:chOff x="626644" y="2209970"/>
            <a:chExt cx="10983830" cy="122805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A11B419-BBBC-4B37-AB54-49F45E4F7F8D}"/>
                </a:ext>
              </a:extLst>
            </p:cNvPr>
            <p:cNvSpPr txBox="1"/>
            <p:nvPr/>
          </p:nvSpPr>
          <p:spPr>
            <a:xfrm>
              <a:off x="731304" y="2320276"/>
              <a:ext cx="194811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900" b="1"/>
              </a:lvl1pPr>
            </a:lstStyle>
            <a:p>
              <a:r>
                <a:rPr lang="en-US" dirty="0"/>
                <a:t>COVERAGE TIERS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2FBF49E-B24C-45F6-8561-D48E28EEBFDF}"/>
                </a:ext>
              </a:extLst>
            </p:cNvPr>
            <p:cNvSpPr txBox="1"/>
            <p:nvPr/>
          </p:nvSpPr>
          <p:spPr>
            <a:xfrm>
              <a:off x="2860242" y="2209970"/>
              <a:ext cx="210044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00" b="1" dirty="0"/>
                <a:t>OBERLIN</a:t>
              </a:r>
            </a:p>
            <a:p>
              <a:pPr algn="ctr"/>
              <a:r>
                <a:rPr lang="en-US" sz="1900" b="1" dirty="0"/>
                <a:t>CONTRIBUTES*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1421218-EA50-4F31-A57B-5B82E6BB345C}"/>
                </a:ext>
              </a:extLst>
            </p:cNvPr>
            <p:cNvSpPr txBox="1"/>
            <p:nvPr/>
          </p:nvSpPr>
          <p:spPr>
            <a:xfrm>
              <a:off x="5174270" y="2219983"/>
              <a:ext cx="194811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900" b="1"/>
              </a:lvl1pPr>
            </a:lstStyle>
            <a:p>
              <a:r>
                <a:rPr lang="en-US" dirty="0"/>
                <a:t>YOU CAN CONTRIBUTE*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062D24D-A97F-4066-B162-A39576730015}"/>
                </a:ext>
              </a:extLst>
            </p:cNvPr>
            <p:cNvSpPr txBox="1"/>
            <p:nvPr/>
          </p:nvSpPr>
          <p:spPr>
            <a:xfrm>
              <a:off x="7369590" y="2209970"/>
              <a:ext cx="194811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900" b="1"/>
              </a:lvl1pPr>
            </a:lstStyle>
            <a:p>
              <a:r>
                <a:rPr lang="en-US" dirty="0" smtClean="0"/>
                <a:t>2023 IRS </a:t>
              </a:r>
              <a:r>
                <a:rPr lang="en-US" dirty="0"/>
                <a:t>ANNUAL </a:t>
              </a:r>
              <a:r>
                <a:rPr lang="en-US" dirty="0" smtClean="0"/>
                <a:t>LIMIT</a:t>
              </a:r>
              <a:endParaRPr lang="en-US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AF9A191-47A6-4F47-849D-56C39861374E}"/>
                </a:ext>
              </a:extLst>
            </p:cNvPr>
            <p:cNvSpPr txBox="1"/>
            <p:nvPr/>
          </p:nvSpPr>
          <p:spPr>
            <a:xfrm>
              <a:off x="9420726" y="2209970"/>
              <a:ext cx="2189748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900" b="1"/>
              </a:lvl1pPr>
            </a:lstStyle>
            <a:p>
              <a:r>
                <a:rPr lang="en-US" dirty="0"/>
                <a:t>CATCH-UP CONTRIBUTION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80B1CFF-7137-408D-8E61-6698BF9FD372}"/>
                </a:ext>
              </a:extLst>
            </p:cNvPr>
            <p:cNvCxnSpPr/>
            <p:nvPr/>
          </p:nvCxnSpPr>
          <p:spPr>
            <a:xfrm>
              <a:off x="626644" y="3080084"/>
              <a:ext cx="1098383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77365F73-BCE3-4F17-A476-DDD4F6EAB204}"/>
                </a:ext>
              </a:extLst>
            </p:cNvPr>
            <p:cNvCxnSpPr>
              <a:cxnSpLocks/>
            </p:cNvCxnSpPr>
            <p:nvPr/>
          </p:nvCxnSpPr>
          <p:spPr>
            <a:xfrm>
              <a:off x="1600702" y="3080084"/>
              <a:ext cx="0" cy="345572"/>
            </a:xfrm>
            <a:prstGeom prst="straightConnector1">
              <a:avLst/>
            </a:prstGeom>
            <a:ln w="28575">
              <a:solidFill>
                <a:srgbClr val="000000"/>
              </a:solidFill>
              <a:tailEnd type="diamond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1A149652-5D9E-4F69-B32B-E5925CEC23E5}"/>
                </a:ext>
              </a:extLst>
            </p:cNvPr>
            <p:cNvCxnSpPr>
              <a:cxnSpLocks/>
            </p:cNvCxnSpPr>
            <p:nvPr/>
          </p:nvCxnSpPr>
          <p:spPr>
            <a:xfrm>
              <a:off x="3934931" y="3080084"/>
              <a:ext cx="0" cy="345572"/>
            </a:xfrm>
            <a:prstGeom prst="straightConnector1">
              <a:avLst/>
            </a:prstGeom>
            <a:ln w="28575">
              <a:solidFill>
                <a:srgbClr val="000000"/>
              </a:solidFill>
              <a:tailEnd type="diamond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E6BF315E-BE82-473C-B33E-1A1B54BE3954}"/>
                </a:ext>
              </a:extLst>
            </p:cNvPr>
            <p:cNvCxnSpPr>
              <a:cxnSpLocks/>
            </p:cNvCxnSpPr>
            <p:nvPr/>
          </p:nvCxnSpPr>
          <p:spPr>
            <a:xfrm>
              <a:off x="6095999" y="3092449"/>
              <a:ext cx="0" cy="345572"/>
            </a:xfrm>
            <a:prstGeom prst="straightConnector1">
              <a:avLst/>
            </a:prstGeom>
            <a:ln w="28575">
              <a:solidFill>
                <a:srgbClr val="000000"/>
              </a:solidFill>
              <a:tailEnd type="diamond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C8856E50-7525-4B52-89B4-50EC00C6A30F}"/>
                </a:ext>
              </a:extLst>
            </p:cNvPr>
            <p:cNvCxnSpPr>
              <a:cxnSpLocks/>
            </p:cNvCxnSpPr>
            <p:nvPr/>
          </p:nvCxnSpPr>
          <p:spPr>
            <a:xfrm>
              <a:off x="8343647" y="3092449"/>
              <a:ext cx="0" cy="345572"/>
            </a:xfrm>
            <a:prstGeom prst="straightConnector1">
              <a:avLst/>
            </a:prstGeom>
            <a:ln w="28575">
              <a:solidFill>
                <a:srgbClr val="000000"/>
              </a:solidFill>
              <a:tailEnd type="diamond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D3B3A5F1-EBF5-4E1C-ADCD-9C2D21237B92}"/>
                </a:ext>
              </a:extLst>
            </p:cNvPr>
            <p:cNvCxnSpPr>
              <a:cxnSpLocks/>
            </p:cNvCxnSpPr>
            <p:nvPr/>
          </p:nvCxnSpPr>
          <p:spPr>
            <a:xfrm>
              <a:off x="10515600" y="3092449"/>
              <a:ext cx="0" cy="345572"/>
            </a:xfrm>
            <a:prstGeom prst="straightConnector1">
              <a:avLst/>
            </a:prstGeom>
            <a:ln w="28575">
              <a:solidFill>
                <a:srgbClr val="000000"/>
              </a:solidFill>
              <a:tailEnd type="diamond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647E4FD-C4F4-4A3E-82F1-F7B3ED2BC147}"/>
              </a:ext>
            </a:extLst>
          </p:cNvPr>
          <p:cNvSpPr/>
          <p:nvPr/>
        </p:nvSpPr>
        <p:spPr>
          <a:xfrm>
            <a:off x="2831748" y="1267756"/>
            <a:ext cx="2180408" cy="3379423"/>
          </a:xfrm>
          <a:prstGeom prst="rect">
            <a:avLst/>
          </a:prstGeom>
          <a:noFill/>
          <a:ln w="76200">
            <a:solidFill>
              <a:srgbClr val="FFC72C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E3FB7DE-5564-4D71-BB19-BA56438D5F9F}"/>
              </a:ext>
            </a:extLst>
          </p:cNvPr>
          <p:cNvSpPr/>
          <p:nvPr/>
        </p:nvSpPr>
        <p:spPr>
          <a:xfrm>
            <a:off x="5079395" y="1282275"/>
            <a:ext cx="2137865" cy="3364901"/>
          </a:xfrm>
          <a:prstGeom prst="rect">
            <a:avLst/>
          </a:prstGeom>
          <a:noFill/>
          <a:ln w="76200">
            <a:solidFill>
              <a:srgbClr val="FFC72C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6368FC9-3BAE-45A2-928D-CC49915AB172}"/>
              </a:ext>
            </a:extLst>
          </p:cNvPr>
          <p:cNvSpPr txBox="1"/>
          <p:nvPr/>
        </p:nvSpPr>
        <p:spPr>
          <a:xfrm>
            <a:off x="626643" y="4822880"/>
            <a:ext cx="1097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>
              <a:defRPr/>
            </a:pPr>
            <a:r>
              <a:rPr lang="en-US" sz="1200" dirty="0"/>
              <a:t>The amount you elect to contribute will be made on a </a:t>
            </a:r>
            <a:r>
              <a:rPr lang="en-US" sz="1200" dirty="0" smtClean="0"/>
              <a:t>per monthly </a:t>
            </a:r>
            <a:r>
              <a:rPr lang="en-US" sz="1200" dirty="0"/>
              <a:t>pay basis.  </a:t>
            </a:r>
          </a:p>
          <a:p>
            <a:pPr defTabSz="342900">
              <a:defRPr/>
            </a:pPr>
            <a:endParaRPr lang="en-US" sz="1200" dirty="0"/>
          </a:p>
          <a:p>
            <a:pPr defTabSz="342900">
              <a:defRPr/>
            </a:pPr>
            <a:r>
              <a:rPr lang="en-US" sz="1200" dirty="0"/>
              <a:t>Employer HSA Funds are funded in January for the year.   New employees will have their contributions pro-rated based on the quarter in which they were hired.</a:t>
            </a:r>
          </a:p>
          <a:p>
            <a:pPr defTabSz="342900">
              <a:defRPr/>
            </a:pPr>
            <a:endParaRPr lang="en-US" sz="1200" dirty="0"/>
          </a:p>
          <a:p>
            <a:pPr defTabSz="342900">
              <a:defRPr/>
            </a:pPr>
            <a:r>
              <a:rPr lang="en-US" sz="1200" dirty="0" smtClean="0"/>
              <a:t>*For 2023, </a:t>
            </a:r>
            <a:r>
              <a:rPr lang="en-US" sz="1200" dirty="0"/>
              <a:t>Oberlin will make an additional contribution of either $500 / $750 / $1,000 based on </a:t>
            </a:r>
            <a:r>
              <a:rPr lang="en-US" sz="1200" dirty="0" smtClean="0"/>
              <a:t>coverage for OCOPE members only.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78364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1C6E124-8751-4670-9857-1454A5D4D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616" y="375000"/>
            <a:ext cx="10515600" cy="1159347"/>
          </a:xfrm>
        </p:spPr>
        <p:txBody>
          <a:bodyPr/>
          <a:lstStyle/>
          <a:p>
            <a:r>
              <a:rPr lang="en-US" dirty="0"/>
              <a:t>HSA Funds Can Be Used To Pay For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264BFC-207B-47E9-B6AF-FCBE7D0D7F5E}"/>
              </a:ext>
            </a:extLst>
          </p:cNvPr>
          <p:cNvSpPr txBox="1"/>
          <p:nvPr/>
        </p:nvSpPr>
        <p:spPr>
          <a:xfrm>
            <a:off x="904288" y="5845353"/>
            <a:ext cx="6133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D0920"/>
                </a:solidFill>
              </a:rPr>
              <a:t>IRS Code: Section 213 (B)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75E0467-ACC2-4B66-96DD-35F27E0DCBA4}"/>
              </a:ext>
            </a:extLst>
          </p:cNvPr>
          <p:cNvSpPr/>
          <p:nvPr/>
        </p:nvSpPr>
        <p:spPr>
          <a:xfrm>
            <a:off x="907536" y="4167465"/>
            <a:ext cx="3391786" cy="1087702"/>
          </a:xfrm>
          <a:prstGeom prst="rect">
            <a:avLst/>
          </a:prstGeom>
          <a:solidFill>
            <a:srgbClr val="CD09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Prescription Drug </a:t>
            </a:r>
            <a:r>
              <a:rPr lang="en-US" sz="2400" b="1" dirty="0" smtClean="0"/>
              <a:t>Expenses in network as well as Good Rx</a:t>
            </a:r>
            <a:endParaRPr lang="en-US" sz="2400" b="1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DA8D16-456A-465C-81C2-6445C3C11147}"/>
              </a:ext>
            </a:extLst>
          </p:cNvPr>
          <p:cNvSpPr/>
          <p:nvPr/>
        </p:nvSpPr>
        <p:spPr>
          <a:xfrm>
            <a:off x="4398483" y="4167465"/>
            <a:ext cx="3391786" cy="1087702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Vision </a:t>
            </a:r>
          </a:p>
          <a:p>
            <a:pPr algn="ctr"/>
            <a:r>
              <a:rPr lang="en-US" sz="2400" b="1" dirty="0"/>
              <a:t>Expenses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1109704-BB1D-4003-9811-CFC09F28619D}"/>
              </a:ext>
            </a:extLst>
          </p:cNvPr>
          <p:cNvSpPr/>
          <p:nvPr/>
        </p:nvSpPr>
        <p:spPr>
          <a:xfrm>
            <a:off x="7889430" y="4167465"/>
            <a:ext cx="3391786" cy="108770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Dental</a:t>
            </a:r>
          </a:p>
          <a:p>
            <a:pPr algn="ctr"/>
            <a:r>
              <a:rPr lang="en-US" sz="2400" b="1" dirty="0"/>
              <a:t>Expenses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EBBB33D-D2B8-405B-998F-E0FF32BAAE6D}"/>
              </a:ext>
            </a:extLst>
          </p:cNvPr>
          <p:cNvSpPr/>
          <p:nvPr/>
        </p:nvSpPr>
        <p:spPr>
          <a:xfrm>
            <a:off x="4299322" y="2069114"/>
            <a:ext cx="6981893" cy="2011680"/>
          </a:xfrm>
          <a:prstGeom prst="rect">
            <a:avLst/>
          </a:prstGeom>
          <a:solidFill>
            <a:srgbClr val="40404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Office visits, lab work, inpatient and outpatient services 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tx1"/>
                </a:solidFill>
              </a:rPr>
              <a:t>	X-rays, imaging, physical, occupational, and speech therapy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tx1"/>
                </a:solidFill>
              </a:rPr>
              <a:t> 	Hearing aids, long term care, and more…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9F2A8649-00AD-4F6E-99A4-89C6CC15B1CE}"/>
              </a:ext>
            </a:extLst>
          </p:cNvPr>
          <p:cNvSpPr/>
          <p:nvPr/>
        </p:nvSpPr>
        <p:spPr>
          <a:xfrm>
            <a:off x="3911235" y="2064532"/>
            <a:ext cx="712381" cy="2016261"/>
          </a:xfrm>
          <a:prstGeom prst="rightArrow">
            <a:avLst>
              <a:gd name="adj1" fmla="val 50000"/>
              <a:gd name="adj2" fmla="val 45522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306A236-954C-49B0-99C3-B2508E8F7C9D}"/>
              </a:ext>
            </a:extLst>
          </p:cNvPr>
          <p:cNvSpPr/>
          <p:nvPr/>
        </p:nvSpPr>
        <p:spPr>
          <a:xfrm>
            <a:off x="907536" y="2069114"/>
            <a:ext cx="3391786" cy="201168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Medical</a:t>
            </a:r>
          </a:p>
          <a:p>
            <a:pPr algn="ctr"/>
            <a:r>
              <a:rPr lang="en-US" sz="3200" b="1" dirty="0"/>
              <a:t>Expenses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210B0FA-D0C9-45E6-AFD0-DB4B2411A520}"/>
              </a:ext>
            </a:extLst>
          </p:cNvPr>
          <p:cNvSpPr/>
          <p:nvPr/>
        </p:nvSpPr>
        <p:spPr>
          <a:xfrm>
            <a:off x="904288" y="5588732"/>
            <a:ext cx="107230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404040"/>
                </a:solidFill>
              </a:rPr>
              <a:t>**Remember, your “family” is defined as your tax dependents and your legal spouse</a:t>
            </a:r>
          </a:p>
        </p:txBody>
      </p:sp>
    </p:spTree>
    <p:extLst>
      <p:ext uri="{BB962C8B-B14F-4D97-AF65-F5344CB8AC3E}">
        <p14:creationId xmlns:p14="http://schemas.microsoft.com/office/powerpoint/2010/main" val="2838704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1C6E124-8751-4670-9857-1454A5D4D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0039"/>
            <a:ext cx="10515600" cy="1159347"/>
          </a:xfrm>
        </p:spPr>
        <p:txBody>
          <a:bodyPr>
            <a:normAutofit/>
          </a:bodyPr>
          <a:lstStyle/>
          <a:p>
            <a:r>
              <a:rPr lang="en-US" dirty="0"/>
              <a:t>HSA Account Highlights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ADAF89BB-7687-479E-AD39-BE79A971F1B4}"/>
              </a:ext>
            </a:extLst>
          </p:cNvPr>
          <p:cNvSpPr/>
          <p:nvPr/>
        </p:nvSpPr>
        <p:spPr>
          <a:xfrm>
            <a:off x="6266157" y="2099784"/>
            <a:ext cx="4572000" cy="17373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E6EA4F5E-41B5-435C-A72D-BEC252AE885E}"/>
              </a:ext>
            </a:extLst>
          </p:cNvPr>
          <p:cNvSpPr/>
          <p:nvPr/>
        </p:nvSpPr>
        <p:spPr>
          <a:xfrm>
            <a:off x="1299413" y="3992236"/>
            <a:ext cx="4572000" cy="200294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4045E90C-011A-4C19-9104-D5A5805046E5}"/>
              </a:ext>
            </a:extLst>
          </p:cNvPr>
          <p:cNvSpPr/>
          <p:nvPr/>
        </p:nvSpPr>
        <p:spPr>
          <a:xfrm>
            <a:off x="6263355" y="4266730"/>
            <a:ext cx="4572000" cy="17373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CBA52983-841E-422C-A79B-6834D7E4B025}"/>
              </a:ext>
            </a:extLst>
          </p:cNvPr>
          <p:cNvSpPr/>
          <p:nvPr/>
        </p:nvSpPr>
        <p:spPr>
          <a:xfrm>
            <a:off x="1299413" y="2099784"/>
            <a:ext cx="4572000" cy="17373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9192189-BF66-4B11-936B-3027B7F95A6A}"/>
              </a:ext>
            </a:extLst>
          </p:cNvPr>
          <p:cNvSpPr/>
          <p:nvPr/>
        </p:nvSpPr>
        <p:spPr>
          <a:xfrm>
            <a:off x="1261319" y="2221675"/>
            <a:ext cx="4648196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900" b="1" dirty="0" smtClean="0">
                <a:solidFill>
                  <a:srgbClr val="CD0920"/>
                </a:solidFill>
              </a:rPr>
              <a:t>Medical Mutual will open your </a:t>
            </a:r>
            <a:r>
              <a:rPr lang="en-US" sz="1900" b="1" dirty="0">
                <a:solidFill>
                  <a:srgbClr val="CD0920"/>
                </a:solidFill>
              </a:rPr>
              <a:t>HSA </a:t>
            </a:r>
            <a:r>
              <a:rPr lang="en-US" sz="1900" b="1" dirty="0" smtClean="0">
                <a:solidFill>
                  <a:srgbClr val="CD0920"/>
                </a:solidFill>
              </a:rPr>
              <a:t>account.</a:t>
            </a:r>
            <a:endParaRPr lang="en-US" sz="1900" b="1" dirty="0">
              <a:solidFill>
                <a:srgbClr val="CD0920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C4B315C-E364-4D59-93F2-5B51775A0B06}"/>
              </a:ext>
            </a:extLst>
          </p:cNvPr>
          <p:cNvSpPr/>
          <p:nvPr/>
        </p:nvSpPr>
        <p:spPr>
          <a:xfrm>
            <a:off x="6605408" y="2221667"/>
            <a:ext cx="3893502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900" b="1" dirty="0">
                <a:solidFill>
                  <a:srgbClr val="CD0920"/>
                </a:solidFill>
              </a:rPr>
              <a:t>Receive debit </a:t>
            </a:r>
            <a:r>
              <a:rPr lang="en-US" sz="1900" b="1" dirty="0" smtClean="0">
                <a:solidFill>
                  <a:srgbClr val="CD0920"/>
                </a:solidFill>
              </a:rPr>
              <a:t>card and welcome kit. </a:t>
            </a:r>
            <a:endParaRPr lang="en-US" sz="1900" b="1" dirty="0">
              <a:solidFill>
                <a:srgbClr val="CD0920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6183380-313A-4F83-8792-5618304480EC}"/>
              </a:ext>
            </a:extLst>
          </p:cNvPr>
          <p:cNvSpPr/>
          <p:nvPr/>
        </p:nvSpPr>
        <p:spPr>
          <a:xfrm>
            <a:off x="1467856" y="4285955"/>
            <a:ext cx="42351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>
                <a:solidFill>
                  <a:srgbClr val="CD0920"/>
                </a:solidFill>
              </a:rPr>
              <a:t>Save all receipts</a:t>
            </a:r>
          </a:p>
          <a:p>
            <a:pPr lvl="0"/>
            <a:endParaRPr lang="en-US" sz="1400" dirty="0"/>
          </a:p>
          <a:p>
            <a:pPr lvl="0"/>
            <a:endParaRPr lang="en-US" sz="14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600" dirty="0"/>
              <a:t>Do not make payment at time of </a:t>
            </a:r>
            <a:r>
              <a:rPr lang="en-US" sz="1600" b="1" dirty="0"/>
              <a:t>medical</a:t>
            </a:r>
            <a:r>
              <a:rPr lang="en-US" sz="1600" dirty="0"/>
              <a:t> care </a:t>
            </a:r>
            <a:r>
              <a:rPr lang="en-US" sz="1600" dirty="0" smtClean="0"/>
              <a:t>visit. </a:t>
            </a:r>
            <a:endParaRPr lang="en-US" sz="16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600" dirty="0"/>
              <a:t>Make payment at time of </a:t>
            </a:r>
            <a:r>
              <a:rPr lang="en-US" sz="1600" b="1" dirty="0"/>
              <a:t>pharmacy</a:t>
            </a:r>
            <a:r>
              <a:rPr lang="en-US" sz="1600" dirty="0"/>
              <a:t> </a:t>
            </a:r>
            <a:r>
              <a:rPr lang="en-US" sz="1600" dirty="0" smtClean="0"/>
              <a:t>visit.</a:t>
            </a:r>
            <a:endParaRPr lang="en-US" sz="16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F8FAE3C-EB10-445B-873C-BC29E1CE6006}"/>
              </a:ext>
            </a:extLst>
          </p:cNvPr>
          <p:cNvSpPr/>
          <p:nvPr/>
        </p:nvSpPr>
        <p:spPr>
          <a:xfrm>
            <a:off x="6000885" y="4319674"/>
            <a:ext cx="4837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 smtClean="0">
                <a:solidFill>
                  <a:srgbClr val="CD0920"/>
                </a:solidFill>
              </a:rPr>
              <a:t>Monitor your HSA account</a:t>
            </a:r>
          </a:p>
          <a:p>
            <a:pPr lvl="0" algn="ctr"/>
            <a:r>
              <a:rPr lang="en-US" sz="2000" b="1" dirty="0" smtClean="0">
                <a:solidFill>
                  <a:srgbClr val="CD0920"/>
                </a:solidFill>
              </a:rPr>
              <a:t> </a:t>
            </a:r>
            <a:r>
              <a:rPr lang="en-US" sz="2000" b="1" dirty="0" smtClean="0">
                <a:solidFill>
                  <a:srgbClr val="CD0920"/>
                </a:solidFill>
              </a:rPr>
              <a:t>online at: </a:t>
            </a:r>
            <a:r>
              <a:rPr lang="en-US" sz="2000" b="1" dirty="0" smtClean="0">
                <a:solidFill>
                  <a:srgbClr val="CD0920"/>
                </a:solidFill>
              </a:rPr>
              <a:t>My Health Plan</a:t>
            </a:r>
            <a:endParaRPr lang="en-US" sz="2000" b="1" dirty="0">
              <a:solidFill>
                <a:srgbClr val="CD0920"/>
              </a:solidFill>
            </a:endParaRPr>
          </a:p>
        </p:txBody>
      </p:sp>
      <p:pic>
        <p:nvPicPr>
          <p:cNvPr id="62" name="Picture 2" descr="Image result for bank icon">
            <a:extLst>
              <a:ext uri="{FF2B5EF4-FFF2-40B4-BE49-F238E27FC236}">
                <a16:creationId xmlns:a16="http://schemas.microsoft.com/office/drawing/2014/main" id="{7D7C9E42-427B-4E25-986A-716F6F5CF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098" y="2855373"/>
            <a:ext cx="548654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Image result for debit card icon">
            <a:extLst>
              <a:ext uri="{FF2B5EF4-FFF2-40B4-BE49-F238E27FC236}">
                <a16:creationId xmlns:a16="http://schemas.microsoft.com/office/drawing/2014/main" id="{7696A1CD-7008-4AD5-98CF-94CF2B3F0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035" y="2838528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" descr="Image result for receipt icon">
            <a:extLst>
              <a:ext uri="{FF2B5EF4-FFF2-40B4-BE49-F238E27FC236}">
                <a16:creationId xmlns:a16="http://schemas.microsoft.com/office/drawing/2014/main" id="{628F63DF-01C5-489C-8D11-168ECBF46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936" y="4278250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4" descr="Image result for wallet icon">
            <a:extLst>
              <a:ext uri="{FF2B5EF4-FFF2-40B4-BE49-F238E27FC236}">
                <a16:creationId xmlns:a16="http://schemas.microsoft.com/office/drawing/2014/main" id="{B222D4F2-FF2E-4793-9F31-20C16FE7E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035" y="5133138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Oval 65">
            <a:extLst>
              <a:ext uri="{FF2B5EF4-FFF2-40B4-BE49-F238E27FC236}">
                <a16:creationId xmlns:a16="http://schemas.microsoft.com/office/drawing/2014/main" id="{D0874858-8722-4253-99F7-BC491FD1D2F8}"/>
              </a:ext>
            </a:extLst>
          </p:cNvPr>
          <p:cNvSpPr/>
          <p:nvPr/>
        </p:nvSpPr>
        <p:spPr>
          <a:xfrm>
            <a:off x="5457361" y="1873616"/>
            <a:ext cx="457200" cy="457200"/>
          </a:xfrm>
          <a:prstGeom prst="ellipse">
            <a:avLst/>
          </a:prstGeom>
          <a:solidFill>
            <a:srgbClr val="FFC72C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04040"/>
                </a:solidFill>
              </a:rPr>
              <a:t>A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FA0671E-A810-4A3B-87C2-7B9954C461E1}"/>
              </a:ext>
            </a:extLst>
          </p:cNvPr>
          <p:cNvSpPr/>
          <p:nvPr/>
        </p:nvSpPr>
        <p:spPr>
          <a:xfrm>
            <a:off x="10425447" y="1863607"/>
            <a:ext cx="457200" cy="457200"/>
          </a:xfrm>
          <a:prstGeom prst="ellipse">
            <a:avLst/>
          </a:prstGeom>
          <a:solidFill>
            <a:srgbClr val="FFC72C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04040"/>
                </a:solidFill>
              </a:rPr>
              <a:t>B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C580F3A3-C58A-47EA-8AE7-184D9E386876}"/>
              </a:ext>
            </a:extLst>
          </p:cNvPr>
          <p:cNvSpPr/>
          <p:nvPr/>
        </p:nvSpPr>
        <p:spPr>
          <a:xfrm>
            <a:off x="10425447" y="3992236"/>
            <a:ext cx="457200" cy="457200"/>
          </a:xfrm>
          <a:prstGeom prst="ellipse">
            <a:avLst/>
          </a:prstGeom>
          <a:solidFill>
            <a:srgbClr val="FFC72C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04040"/>
                </a:solidFill>
              </a:rPr>
              <a:t>D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BBD5E5B5-3CC0-4E82-9712-633B13370097}"/>
              </a:ext>
            </a:extLst>
          </p:cNvPr>
          <p:cNvSpPr/>
          <p:nvPr/>
        </p:nvSpPr>
        <p:spPr>
          <a:xfrm>
            <a:off x="5474369" y="3862474"/>
            <a:ext cx="457200" cy="457200"/>
          </a:xfrm>
          <a:prstGeom prst="ellipse">
            <a:avLst/>
          </a:prstGeom>
          <a:solidFill>
            <a:srgbClr val="FFC72C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04040"/>
                </a:solidFill>
              </a:rPr>
              <a:t>C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640C1D4A-0231-4879-A67A-FD3011FBD3D7}"/>
              </a:ext>
            </a:extLst>
          </p:cNvPr>
          <p:cNvSpPr/>
          <p:nvPr/>
        </p:nvSpPr>
        <p:spPr>
          <a:xfrm>
            <a:off x="1905225" y="2699159"/>
            <a:ext cx="914400" cy="914400"/>
          </a:xfrm>
          <a:prstGeom prst="ellipse">
            <a:avLst/>
          </a:prstGeom>
          <a:noFill/>
          <a:ln w="5715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66556A5-9012-4DA7-A377-DC6C5A243F7E}"/>
              </a:ext>
            </a:extLst>
          </p:cNvPr>
          <p:cNvSpPr/>
          <p:nvPr/>
        </p:nvSpPr>
        <p:spPr>
          <a:xfrm>
            <a:off x="8092155" y="2672493"/>
            <a:ext cx="914400" cy="914400"/>
          </a:xfrm>
          <a:prstGeom prst="ellipse">
            <a:avLst/>
          </a:prstGeom>
          <a:noFill/>
          <a:ln w="5715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AB5A3438-FAC0-4454-A4D0-D854F636DC16}"/>
              </a:ext>
            </a:extLst>
          </p:cNvPr>
          <p:cNvSpPr/>
          <p:nvPr/>
        </p:nvSpPr>
        <p:spPr>
          <a:xfrm>
            <a:off x="8092155" y="4993706"/>
            <a:ext cx="914400" cy="914400"/>
          </a:xfrm>
          <a:prstGeom prst="ellipse">
            <a:avLst/>
          </a:prstGeom>
          <a:noFill/>
          <a:ln w="5715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B6BA9695-17F1-485D-94AD-10454D874A99}"/>
              </a:ext>
            </a:extLst>
          </p:cNvPr>
          <p:cNvSpPr/>
          <p:nvPr/>
        </p:nvSpPr>
        <p:spPr>
          <a:xfrm>
            <a:off x="1661068" y="4091074"/>
            <a:ext cx="914400" cy="914400"/>
          </a:xfrm>
          <a:prstGeom prst="ellipse">
            <a:avLst/>
          </a:prstGeom>
          <a:noFill/>
          <a:ln w="5715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5" name="Picture 74" descr="Logo&#10;&#10;Description automatically generated with medium confidence">
            <a:extLst>
              <a:ext uri="{FF2B5EF4-FFF2-40B4-BE49-F238E27FC236}">
                <a16:creationId xmlns:a16="http://schemas.microsoft.com/office/drawing/2014/main" id="{FA4A5EB4-660B-4556-8C7F-6E9E59B0A2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93034" y="2890959"/>
            <a:ext cx="1424523" cy="49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63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1C6E124-8751-4670-9857-1454A5D4D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resources: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F706819-1F63-4928-8C30-092853764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4021"/>
            <a:ext cx="10696074" cy="355773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HR website has a number of documents and videos that help explain the CDHP in more detail. Visit: </a:t>
            </a:r>
            <a:r>
              <a:rPr lang="en-US" sz="2000" i="1" dirty="0" smtClean="0"/>
              <a:t>https</a:t>
            </a:r>
            <a:r>
              <a:rPr lang="en-US" sz="2000" i="1" dirty="0"/>
              <a:t>://www.oberlin.edu/human-resources/health-benefits/cdhp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923994"/>
      </p:ext>
    </p:extLst>
  </p:cSld>
  <p:clrMapOvr>
    <a:masterClrMapping/>
  </p:clrMapOvr>
</p:sld>
</file>

<file path=ppt/theme/theme1.xml><?xml version="1.0" encoding="utf-8"?>
<a:theme xmlns:a="http://schemas.openxmlformats.org/drawingml/2006/main" name="oc-red-2-rs (2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AE155BA5-1996-EE43-8074-FDA4AA6AB8C2}" vid="{A6FBCECA-0C89-3348-BA9A-14B2A13FEAF1}"/>
    </a:ext>
  </a:extLst>
</a:theme>
</file>

<file path=ppt/theme/theme2.xml><?xml version="1.0" encoding="utf-8"?>
<a:theme xmlns:a="http://schemas.openxmlformats.org/drawingml/2006/main" name="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oc_powerpoint_template_2018</Template>
  <TotalTime>1637</TotalTime>
  <Words>884</Words>
  <Application>Microsoft Office PowerPoint</Application>
  <PresentationFormat>Widescreen</PresentationFormat>
  <Paragraphs>149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Cambria</vt:lpstr>
      <vt:lpstr>Wingdings</vt:lpstr>
      <vt:lpstr>oc-red-2-rs (2)</vt:lpstr>
      <vt:lpstr>Custom Design</vt:lpstr>
      <vt:lpstr>PowerPoint Presentation</vt:lpstr>
      <vt:lpstr>What is a CDHP?</vt:lpstr>
      <vt:lpstr>What is an HSA?</vt:lpstr>
      <vt:lpstr>HSAs vs. FSAs</vt:lpstr>
      <vt:lpstr>Medical Plan</vt:lpstr>
      <vt:lpstr>Funding the HSA</vt:lpstr>
      <vt:lpstr>HSA Funds Can Be Used To Pay For</vt:lpstr>
      <vt:lpstr>HSA Account Highlights</vt:lpstr>
      <vt:lpstr>Other resources: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Viviani</dc:creator>
  <cp:lastModifiedBy>Marion Burnworth</cp:lastModifiedBy>
  <cp:revision>50</cp:revision>
  <cp:lastPrinted>2022-10-17T15:21:13Z</cp:lastPrinted>
  <dcterms:created xsi:type="dcterms:W3CDTF">2021-06-02T20:18:00Z</dcterms:created>
  <dcterms:modified xsi:type="dcterms:W3CDTF">2022-10-18T02:49:53Z</dcterms:modified>
</cp:coreProperties>
</file>