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7" r:id="rId6"/>
    <p:sldId id="330" r:id="rId7"/>
    <p:sldId id="269" r:id="rId8"/>
    <p:sldId id="329" r:id="rId9"/>
    <p:sldId id="331" r:id="rId10"/>
    <p:sldId id="272" r:id="rId11"/>
    <p:sldId id="273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2" pos="5472" userDrawn="1">
          <p15:clr>
            <a:srgbClr val="A4A3A4"/>
          </p15:clr>
        </p15:guide>
        <p15:guide id="39" pos="288" userDrawn="1">
          <p15:clr>
            <a:srgbClr val="A4A3A4"/>
          </p15:clr>
        </p15:guide>
        <p15:guide id="41" orient="horz" pos="3888" userDrawn="1">
          <p15:clr>
            <a:srgbClr val="A4A3A4"/>
          </p15:clr>
        </p15:guide>
        <p15:guide id="47" pos="2880" userDrawn="1">
          <p15:clr>
            <a:srgbClr val="A4A3A4"/>
          </p15:clr>
        </p15:guide>
        <p15:guide id="52" orient="horz" pos="864" userDrawn="1">
          <p15:clr>
            <a:srgbClr val="A4A3A4"/>
          </p15:clr>
        </p15:guide>
        <p15:guide id="57" pos="2808" userDrawn="1">
          <p15:clr>
            <a:srgbClr val="A4A3A4"/>
          </p15:clr>
        </p15:guide>
        <p15:guide id="58" pos="2952" userDrawn="1">
          <p15:clr>
            <a:srgbClr val="A4A3A4"/>
          </p15:clr>
        </p15:guide>
        <p15:guide id="61" pos="1584" userDrawn="1">
          <p15:clr>
            <a:srgbClr val="A4A3A4"/>
          </p15:clr>
        </p15:guide>
        <p15:guide id="62" pos="4176" userDrawn="1">
          <p15:clr>
            <a:srgbClr val="A4A3A4"/>
          </p15:clr>
        </p15:guide>
        <p15:guide id="63" pos="4104" userDrawn="1">
          <p15:clr>
            <a:srgbClr val="A4A3A4"/>
          </p15:clr>
        </p15:guide>
        <p15:guide id="64" pos="4248" userDrawn="1">
          <p15:clr>
            <a:srgbClr val="A4A3A4"/>
          </p15:clr>
        </p15:guide>
        <p15:guide id="65" orient="horz" pos="1368" userDrawn="1">
          <p15:clr>
            <a:srgbClr val="A4A3A4"/>
          </p15:clr>
        </p15:guide>
        <p15:guide id="66" orient="horz" pos="1536" userDrawn="1">
          <p15:clr>
            <a:srgbClr val="A4A3A4"/>
          </p15:clr>
        </p15:guide>
        <p15:guide id="67" orient="horz" pos="1704" userDrawn="1">
          <p15:clr>
            <a:srgbClr val="A4A3A4"/>
          </p15:clr>
        </p15:guide>
        <p15:guide id="68" orient="horz" pos="1944" userDrawn="1">
          <p15:clr>
            <a:srgbClr val="A4A3A4"/>
          </p15:clr>
        </p15:guide>
        <p15:guide id="69" orient="horz" pos="2448" userDrawn="1">
          <p15:clr>
            <a:srgbClr val="A4A3A4"/>
          </p15:clr>
        </p15:guide>
        <p15:guide id="70" orient="horz" pos="2040" userDrawn="1">
          <p15:clr>
            <a:srgbClr val="A4A3A4"/>
          </p15:clr>
        </p15:guide>
        <p15:guide id="71" orient="horz" pos="2112" userDrawn="1">
          <p15:clr>
            <a:srgbClr val="A4A3A4"/>
          </p15:clr>
        </p15:guide>
        <p15:guide id="72" orient="horz" pos="25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rpak, Daniel" initials="TD" lastIdx="1" clrIdx="0">
    <p:extLst>
      <p:ext uri="{19B8F6BF-5375-455C-9EA6-DF929625EA0E}">
        <p15:presenceInfo xmlns:p15="http://schemas.microsoft.com/office/powerpoint/2012/main" userId="S::Daniel.Tyrpak@medmutual.com::2329eb21-c079-44d7-9010-22eeba92a5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960" autoAdjust="0"/>
  </p:normalViewPr>
  <p:slideViewPr>
    <p:cSldViewPr>
      <p:cViewPr varScale="1">
        <p:scale>
          <a:sx n="117" d="100"/>
          <a:sy n="117" d="100"/>
        </p:scale>
        <p:origin x="1416" y="82"/>
      </p:cViewPr>
      <p:guideLst>
        <p:guide pos="5472"/>
        <p:guide pos="288"/>
        <p:guide orient="horz" pos="3888"/>
        <p:guide pos="2880"/>
        <p:guide orient="horz" pos="864"/>
        <p:guide pos="2808"/>
        <p:guide pos="2952"/>
        <p:guide pos="1584"/>
        <p:guide pos="4176"/>
        <p:guide pos="4104"/>
        <p:guide pos="4248"/>
        <p:guide orient="horz" pos="1368"/>
        <p:guide orient="horz" pos="1536"/>
        <p:guide orient="horz" pos="1704"/>
        <p:guide orient="horz" pos="1944"/>
        <p:guide orient="horz" pos="2448"/>
        <p:guide orient="horz" pos="2040"/>
        <p:guide orient="horz" pos="2112"/>
        <p:guide orient="horz"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5FEA-160E-4E69-85AB-A40134CAE8C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28881A-85D4-4A55-8DEC-AB8DB9751B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7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66081"/>
            <a:ext cx="8229600" cy="1077218"/>
          </a:xfrm>
        </p:spPr>
        <p:txBody>
          <a:bodyPr anchor="b" anchorCtr="0"/>
          <a:lstStyle>
            <a:lvl1pPr algn="l">
              <a:lnSpc>
                <a:spcPts val="42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61104"/>
            <a:ext cx="8229600" cy="310896"/>
          </a:xfrm>
        </p:spPr>
        <p:txBody>
          <a:bodyPr anchor="b" anchorCtr="0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fld id="{E9DCCEFA-C577-7248-94E6-BD20EE9F3ABD}" type="datetime4">
              <a:rPr lang="en-US" smtClean="0"/>
              <a:t>August 19, 2019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02336" y="3886200"/>
            <a:ext cx="8348472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6483096"/>
            <a:ext cx="4114800" cy="10772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© 2017 Medical Mutual of Ohio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02336" y="3886200"/>
            <a:ext cx="834847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6483096"/>
            <a:ext cx="4114800" cy="10772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© 2019 Medical Mutual of Ohio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1ED384-8BD2-5C47-A96B-1F73BFEFCB9E}"/>
              </a:ext>
            </a:extLst>
          </p:cNvPr>
          <p:cNvCxnSpPr/>
          <p:nvPr userDrawn="1"/>
        </p:nvCxnSpPr>
        <p:spPr>
          <a:xfrm>
            <a:off x="402336" y="3886200"/>
            <a:ext cx="834847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C2B3600-AB85-BE40-90D5-93F1F3338EF7}"/>
              </a:ext>
            </a:extLst>
          </p:cNvPr>
          <p:cNvSpPr txBox="1"/>
          <p:nvPr userDrawn="1"/>
        </p:nvSpPr>
        <p:spPr>
          <a:xfrm>
            <a:off x="228600" y="6483096"/>
            <a:ext cx="4114800" cy="10772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© 2019 Medical Mutual of Ohio</a:t>
            </a:r>
          </a:p>
        </p:txBody>
      </p:sp>
    </p:spTree>
    <p:extLst>
      <p:ext uri="{BB962C8B-B14F-4D97-AF65-F5344CB8AC3E}">
        <p14:creationId xmlns:p14="http://schemas.microsoft.com/office/powerpoint/2010/main" val="2032587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1836">
          <p15:clr>
            <a:srgbClr val="FBAE40"/>
          </p15:clr>
        </p15:guide>
        <p15:guide id="1" orient="horz" pos="28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04">
          <p15:clr>
            <a:srgbClr val="FBAE40"/>
          </p15:clr>
        </p15:guide>
        <p15:guide id="4" pos="2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182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06090"/>
            <a:ext cx="8229600" cy="1223010"/>
          </a:xfrm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92198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(Full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344168"/>
            <a:ext cx="8229600" cy="45994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60658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(Two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344168"/>
            <a:ext cx="3886200" cy="45994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1344168"/>
            <a:ext cx="3886200" cy="45994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71721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 (Full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57200" y="1344168"/>
            <a:ext cx="8229600" cy="4599432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57510889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 (Two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344168"/>
            <a:ext cx="3886200" cy="45994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800600" y="1344168"/>
            <a:ext cx="3886200" cy="4599432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4714431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 (Full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0" y="1344168"/>
            <a:ext cx="8229600" cy="4599432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9154156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martArt (Full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1"/>
          </p:nvPr>
        </p:nvSpPr>
        <p:spPr>
          <a:xfrm>
            <a:off x="457200" y="1344168"/>
            <a:ext cx="8229600" cy="4599432"/>
          </a:xfrm>
        </p:spPr>
        <p:txBody>
          <a:bodyPr/>
          <a:lstStyle/>
          <a:p>
            <a:r>
              <a:rPr lang="en-US" dirty="0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293673493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martArt (Two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181"/>
            <a:ext cx="8229600" cy="5078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344168"/>
            <a:ext cx="3886200" cy="45994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martArt Placeholder 4"/>
          <p:cNvSpPr>
            <a:spLocks noGrp="1"/>
          </p:cNvSpPr>
          <p:nvPr>
            <p:ph type="dgm" sz="quarter" idx="12"/>
          </p:nvPr>
        </p:nvSpPr>
        <p:spPr>
          <a:xfrm>
            <a:off x="4800600" y="1344168"/>
            <a:ext cx="3886200" cy="4599432"/>
          </a:xfrm>
        </p:spPr>
        <p:txBody>
          <a:bodyPr/>
          <a:lstStyle/>
          <a:p>
            <a:r>
              <a:rPr lang="en-US" dirty="0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2320443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4181"/>
            <a:ext cx="8229600" cy="507831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/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4168"/>
            <a:ext cx="8229600" cy="45994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0" y="6483096"/>
            <a:ext cx="2057400" cy="2286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171578E0-2CDA-4022-8976-438C1A7918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228600" rtl="0" eaLnBrk="1" latinLnBrk="0" hangingPunct="1">
        <a:lnSpc>
          <a:spcPct val="100000"/>
        </a:lnSpc>
        <a:spcBef>
          <a:spcPts val="900"/>
        </a:spcBef>
        <a:buClr>
          <a:schemeClr val="tx1"/>
        </a:buClr>
        <a:buFont typeface="Wingdings" panose="05000000000000000000" pitchFamily="2" charset="2"/>
        <a:buChar char="§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84632" indent="-228600" algn="l" defTabSz="228600" rtl="0" eaLnBrk="1" latinLnBrk="0" hangingPunct="1">
        <a:lnSpc>
          <a:spcPct val="100000"/>
        </a:lnSpc>
        <a:spcBef>
          <a:spcPts val="45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13232" indent="-228600" algn="l" defTabSz="228600" rtl="0" eaLnBrk="1" latinLnBrk="0" hangingPunct="1">
        <a:lnSpc>
          <a:spcPct val="100000"/>
        </a:lnSpc>
        <a:spcBef>
          <a:spcPts val="675"/>
        </a:spcBef>
        <a:buClr>
          <a:schemeClr val="tx1"/>
        </a:buClr>
        <a:buFont typeface="Wingdings" panose="05000000000000000000" pitchFamily="2" charset="2"/>
        <a:buChar char="§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969264" indent="-228600" algn="l" defTabSz="228600" rtl="0" eaLnBrk="1" latinLnBrk="0" hangingPunct="1">
        <a:lnSpc>
          <a:spcPct val="100000"/>
        </a:lnSpc>
        <a:spcBef>
          <a:spcPts val="9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197864" indent="-228600" algn="l" defTabSz="228600" rtl="0" eaLnBrk="1" latinLnBrk="0" hangingPunct="1">
        <a:lnSpc>
          <a:spcPct val="100000"/>
        </a:lnSpc>
        <a:spcBef>
          <a:spcPts val="900"/>
        </a:spcBef>
        <a:buClr>
          <a:schemeClr val="tx1"/>
        </a:buClr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576">
          <p15:clr>
            <a:srgbClr val="F26B43"/>
          </p15:clr>
        </p15:guide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1224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1620">
          <p15:clr>
            <a:srgbClr val="F26B43"/>
          </p15:clr>
        </p15:guide>
        <p15:guide id="7" orient="horz" pos="3744">
          <p15:clr>
            <a:srgbClr val="F26B43"/>
          </p15:clr>
        </p15:guide>
        <p15:guide id="8" orient="horz" pos="3888">
          <p15:clr>
            <a:srgbClr val="F26B43"/>
          </p15:clr>
        </p15:guide>
        <p15:guide id="9" orient="horz" pos="4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vidersearch.medmutual.com/" TargetMode="External"/><Relationship Id="rId2" Type="http://schemas.openxmlformats.org/officeDocument/2006/relationships/hyperlink" Target="https://www.medicare.gov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66081"/>
            <a:ext cx="8229600" cy="1077218"/>
          </a:xfrm>
        </p:spPr>
        <p:txBody>
          <a:bodyPr/>
          <a:lstStyle/>
          <a:p>
            <a:r>
              <a:rPr lang="en-US" dirty="0"/>
              <a:t>MedMutual Advantage PPO Plan Overview</a:t>
            </a:r>
          </a:p>
        </p:txBody>
      </p:sp>
    </p:spTree>
    <p:extLst>
      <p:ext uri="{BB962C8B-B14F-4D97-AF65-F5344CB8AC3E}">
        <p14:creationId xmlns:p14="http://schemas.microsoft.com/office/powerpoint/2010/main" val="299505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EDBA-8A74-1147-A5E8-F47FFAC7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Actively Manage Your Health</a:t>
            </a:r>
          </a:p>
        </p:txBody>
      </p:sp>
    </p:spTree>
    <p:extLst>
      <p:ext uri="{BB962C8B-B14F-4D97-AF65-F5344CB8AC3E}">
        <p14:creationId xmlns:p14="http://schemas.microsoft.com/office/powerpoint/2010/main" val="366645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757D-D82A-7E47-800C-0E7FCF5A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Mutual Plan Benefit 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94DA87-0C32-E94A-AB45-35D8DFD972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A02C1-31A4-2E42-B40B-129FE69AFB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44168"/>
            <a:ext cx="8458200" cy="4599432"/>
          </a:xfrm>
        </p:spPr>
        <p:txBody>
          <a:bodyPr/>
          <a:lstStyle/>
          <a:p>
            <a:r>
              <a:rPr lang="en-US" dirty="0"/>
              <a:t>Comprehensive plan with rich benefits</a:t>
            </a:r>
          </a:p>
          <a:p>
            <a:pPr lvl="1"/>
            <a:r>
              <a:rPr lang="en-US" dirty="0"/>
              <a:t>More than 34,000 providers in Ohio</a:t>
            </a:r>
          </a:p>
          <a:p>
            <a:pPr lvl="1"/>
            <a:r>
              <a:rPr lang="en-US" dirty="0"/>
              <a:t>Extensive wellness program options</a:t>
            </a:r>
          </a:p>
          <a:p>
            <a:pPr lvl="1"/>
            <a:r>
              <a:rPr lang="en-US" dirty="0"/>
              <a:t>Experienced Medicare Customer Care team</a:t>
            </a:r>
          </a:p>
          <a:p>
            <a:pPr lvl="1"/>
            <a:r>
              <a:rPr lang="en-US" dirty="0"/>
              <a:t>Smooth retiree transition from current plan to new MedMutual Advantage plan</a:t>
            </a:r>
          </a:p>
        </p:txBody>
      </p:sp>
    </p:spTree>
    <p:extLst>
      <p:ext uri="{BB962C8B-B14F-4D97-AF65-F5344CB8AC3E}">
        <p14:creationId xmlns:p14="http://schemas.microsoft.com/office/powerpoint/2010/main" val="72747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BA28-8FC2-FC47-A448-C78D69C7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354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4E41-68C9-4840-BCE0-8CDFA9A6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Mutual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CBCAC2-4FFA-8D4C-A905-84308282BE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EF6CF1-8983-1145-B8DD-E55EB1B9D5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One of the largest health insurance companies in Ohio</a:t>
            </a:r>
          </a:p>
          <a:p>
            <a:r>
              <a:rPr lang="en-US" dirty="0"/>
              <a:t>85+ years of Ohio healthcare innovation and expertise</a:t>
            </a:r>
          </a:p>
          <a:p>
            <a:r>
              <a:rPr lang="en-US" dirty="0"/>
              <a:t>Mutual company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Owned by more than 1.5 million members</a:t>
            </a:r>
          </a:p>
          <a:p>
            <a:pPr lvl="1"/>
            <a:r>
              <a:rPr lang="en-US" dirty="0"/>
              <a:t>Focus on member health and wellness</a:t>
            </a:r>
          </a:p>
          <a:p>
            <a:r>
              <a:rPr lang="en-US" dirty="0"/>
              <a:t>Commitment to Ohio communities and local businesses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07B305-3D35-2447-9274-E13CE7864D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5555"/>
          <a:stretch/>
        </p:blipFill>
        <p:spPr>
          <a:xfrm>
            <a:off x="6115051" y="3800476"/>
            <a:ext cx="2571750" cy="21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1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5091-E39E-BF4C-B6FE-C120D22AC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06090"/>
            <a:ext cx="8229600" cy="1223010"/>
          </a:xfrm>
        </p:spPr>
        <p:txBody>
          <a:bodyPr/>
          <a:lstStyle/>
          <a:p>
            <a:r>
              <a:rPr lang="en-US" dirty="0"/>
              <a:t>MedMutual Advantage Plan Overview</a:t>
            </a:r>
          </a:p>
        </p:txBody>
      </p:sp>
    </p:spTree>
    <p:extLst>
      <p:ext uri="{BB962C8B-B14F-4D97-AF65-F5344CB8AC3E}">
        <p14:creationId xmlns:p14="http://schemas.microsoft.com/office/powerpoint/2010/main" val="261063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B89E-FC20-8740-8ED0-5CC58E0E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Medicare Structure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74971B-FDCE-AA4D-A08C-976E22E5BC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9ABA7-5343-2444-A394-561A4852E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44168"/>
            <a:ext cx="8229600" cy="1170432"/>
          </a:xfrm>
        </p:spPr>
        <p:txBody>
          <a:bodyPr/>
          <a:lstStyle/>
          <a:p>
            <a:r>
              <a:rPr lang="en-US" dirty="0"/>
              <a:t>Nation’s largest health insurance program</a:t>
            </a:r>
          </a:p>
          <a:p>
            <a:pPr lvl="1"/>
            <a:r>
              <a:rPr lang="en-US" dirty="0"/>
              <a:t>Covers approximately 60+ million people</a:t>
            </a:r>
          </a:p>
          <a:p>
            <a:r>
              <a:rPr lang="en-US" dirty="0"/>
              <a:t>Four primary parts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00F45B-7998-FA4A-9876-CE9D4930E3AF}"/>
              </a:ext>
            </a:extLst>
          </p:cNvPr>
          <p:cNvSpPr txBox="1"/>
          <p:nvPr/>
        </p:nvSpPr>
        <p:spPr>
          <a:xfrm>
            <a:off x="457200" y="3352800"/>
            <a:ext cx="2051050" cy="9144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dirty="0"/>
              <a:t>Part A</a:t>
            </a:r>
          </a:p>
          <a:p>
            <a:pPr algn="ctr"/>
            <a:r>
              <a:rPr lang="en-US" sz="1650" dirty="0">
                <a:solidFill>
                  <a:schemeClr val="tx2"/>
                </a:solidFill>
              </a:rPr>
              <a:t>Original Medicare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21C84-1B64-AC44-87FA-1386D1380FCF}"/>
              </a:ext>
            </a:extLst>
          </p:cNvPr>
          <p:cNvSpPr txBox="1"/>
          <p:nvPr/>
        </p:nvSpPr>
        <p:spPr>
          <a:xfrm>
            <a:off x="2520950" y="3352799"/>
            <a:ext cx="2051050" cy="9144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dirty="0"/>
              <a:t>Part B</a:t>
            </a:r>
          </a:p>
          <a:p>
            <a:pPr algn="ctr"/>
            <a:r>
              <a:rPr lang="en-US" sz="1650" dirty="0">
                <a:solidFill>
                  <a:schemeClr val="tx2"/>
                </a:solidFill>
              </a:rPr>
              <a:t>Original Medicare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D893EA-DCE1-E74F-B177-73E3A8835CBE}"/>
              </a:ext>
            </a:extLst>
          </p:cNvPr>
          <p:cNvSpPr txBox="1"/>
          <p:nvPr/>
        </p:nvSpPr>
        <p:spPr>
          <a:xfrm>
            <a:off x="4572000" y="3352799"/>
            <a:ext cx="2051050" cy="9144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dirty="0"/>
              <a:t>Part C</a:t>
            </a:r>
          </a:p>
          <a:p>
            <a:pPr algn="ctr"/>
            <a:r>
              <a:rPr lang="en-US" sz="1650" dirty="0">
                <a:solidFill>
                  <a:schemeClr val="tx2"/>
                </a:solidFill>
              </a:rPr>
              <a:t>Medicare Advantage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B0FC68-7880-944D-980A-A0756666543C}"/>
              </a:ext>
            </a:extLst>
          </p:cNvPr>
          <p:cNvSpPr txBox="1"/>
          <p:nvPr/>
        </p:nvSpPr>
        <p:spPr>
          <a:xfrm>
            <a:off x="6635750" y="3352798"/>
            <a:ext cx="2051050" cy="91440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dirty="0"/>
              <a:t>Part D</a:t>
            </a:r>
          </a:p>
          <a:p>
            <a:pPr algn="ctr"/>
            <a:r>
              <a:rPr lang="en-US" sz="1650" dirty="0">
                <a:solidFill>
                  <a:schemeClr val="tx2"/>
                </a:solidFill>
              </a:rPr>
              <a:t>Prescription Drug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1B5C02-B36C-BE4E-A551-310925FDEAD2}"/>
              </a:ext>
            </a:extLst>
          </p:cNvPr>
          <p:cNvCxnSpPr>
            <a:cxnSpLocks/>
          </p:cNvCxnSpPr>
          <p:nvPr/>
        </p:nvCxnSpPr>
        <p:spPr>
          <a:xfrm>
            <a:off x="2514600" y="3352798"/>
            <a:ext cx="0" cy="228600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A82DE7-1305-5245-9958-46BD8A874DCF}"/>
              </a:ext>
            </a:extLst>
          </p:cNvPr>
          <p:cNvCxnSpPr>
            <a:cxnSpLocks/>
          </p:cNvCxnSpPr>
          <p:nvPr/>
        </p:nvCxnSpPr>
        <p:spPr>
          <a:xfrm>
            <a:off x="4572000" y="3352800"/>
            <a:ext cx="0" cy="228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08B652-24D1-A640-A274-A249AB9EA5C7}"/>
              </a:ext>
            </a:extLst>
          </p:cNvPr>
          <p:cNvCxnSpPr>
            <a:cxnSpLocks/>
          </p:cNvCxnSpPr>
          <p:nvPr/>
        </p:nvCxnSpPr>
        <p:spPr>
          <a:xfrm>
            <a:off x="6629400" y="3352800"/>
            <a:ext cx="0" cy="228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8A6DE615-DB0A-EE44-A89A-FA5C6A36A0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67" y="4267200"/>
            <a:ext cx="685800" cy="685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843C301-B598-4840-AA6B-D584C8EF995E}"/>
              </a:ext>
            </a:extLst>
          </p:cNvPr>
          <p:cNvSpPr txBox="1"/>
          <p:nvPr/>
        </p:nvSpPr>
        <p:spPr>
          <a:xfrm>
            <a:off x="456142" y="5181600"/>
            <a:ext cx="2051050" cy="228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Hospital Insurance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DE367FF-DA08-AF40-8753-AFEC9C54FC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88757" y="4267199"/>
            <a:ext cx="685800" cy="6858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3B38F2D-10D5-7D4E-B23D-12052ECC5414}"/>
              </a:ext>
            </a:extLst>
          </p:cNvPr>
          <p:cNvSpPr txBox="1"/>
          <p:nvPr/>
        </p:nvSpPr>
        <p:spPr>
          <a:xfrm>
            <a:off x="2506132" y="5181599"/>
            <a:ext cx="2051050" cy="228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Medical Insurance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A6BD9FC-471C-7A46-838F-A1A19CE258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0568" y="4267200"/>
            <a:ext cx="685800" cy="685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1C9B8B7-8B4F-B043-9C4B-3306DC510AB2}"/>
              </a:ext>
            </a:extLst>
          </p:cNvPr>
          <p:cNvSpPr txBox="1"/>
          <p:nvPr/>
        </p:nvSpPr>
        <p:spPr>
          <a:xfrm>
            <a:off x="4569881" y="5181600"/>
            <a:ext cx="2051050" cy="228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Combines Parts A and B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E1BCFE2B-7052-374A-837A-E8EF81BE1C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4267200"/>
            <a:ext cx="685800" cy="685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702675-4E0D-CC4B-9770-C0BC943F80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3534" y="4267198"/>
            <a:ext cx="685800" cy="685800"/>
          </a:xfrm>
          <a:prstGeom prst="rect">
            <a:avLst/>
          </a:prstGeom>
        </p:spPr>
      </p:pic>
      <p:sp>
        <p:nvSpPr>
          <p:cNvPr id="26" name="Cross 25">
            <a:extLst>
              <a:ext uri="{FF2B5EF4-FFF2-40B4-BE49-F238E27FC236}">
                <a16:creationId xmlns:a16="http://schemas.microsoft.com/office/drawing/2014/main" id="{A25ACC8A-D44F-D34E-B4B1-AE0C237995AC}"/>
              </a:ext>
            </a:extLst>
          </p:cNvPr>
          <p:cNvSpPr>
            <a:spLocks noChangeAspect="1"/>
          </p:cNvSpPr>
          <p:nvPr/>
        </p:nvSpPr>
        <p:spPr>
          <a:xfrm>
            <a:off x="5486399" y="4495798"/>
            <a:ext cx="228600" cy="228600"/>
          </a:xfrm>
          <a:prstGeom prst="plus">
            <a:avLst>
              <a:gd name="adj" fmla="val 3642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8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E2E5C-EB5F-DD44-8C09-FAF01DBA5A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9B4C5-BDEB-B24B-BC59-74161065CC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787569"/>
            <a:ext cx="8229600" cy="507831"/>
          </a:xfrm>
        </p:spPr>
        <p:txBody>
          <a:bodyPr/>
          <a:lstStyle/>
          <a:p>
            <a:r>
              <a:rPr lang="en-US" dirty="0"/>
              <a:t>For a complete list of benefits, refer to your Evidence of Coverage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E0FA31-1CE9-468D-BC9A-9BAEFE65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07831"/>
          </a:xfrm>
        </p:spPr>
        <p:txBody>
          <a:bodyPr/>
          <a:lstStyle/>
          <a:p>
            <a:r>
              <a:rPr lang="en-US" dirty="0"/>
              <a:t>Plan Highlights</a:t>
            </a:r>
            <a:endParaRPr lang="en-US" sz="2000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A6148C6-6977-4F67-876B-90A98CFA6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71348"/>
              </p:ext>
            </p:extLst>
          </p:nvPr>
        </p:nvGraphicFramePr>
        <p:xfrm>
          <a:off x="457200" y="1227527"/>
          <a:ext cx="8229600" cy="509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597134893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928025776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268747934"/>
                    </a:ext>
                  </a:extLst>
                </a:gridCol>
              </a:tblGrid>
              <a:tr h="31933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Member Cost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Notes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211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Deductible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$500 per year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Certain services are subject to the deductible.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5216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Max. Out-of-Pocket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$3,000 per year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Includes copayments &amp; other costs for medical services paid throughout the year.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6012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Inpatient Hospital Care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15% coinsurance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9996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Outpatient Hospital Surgery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15% coinsurance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664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Doctor’s Office Visits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15% coinsurance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6215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Preventive Care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$0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Review the Summary of Benefits for preventive care services.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412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Emergency Care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$120 copay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If admitted to the hospital, the fee is waived.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8066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Urgent Care Visit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$30 copay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Applied to each covered visit. </a:t>
                      </a:r>
                      <a:endParaRPr lang="en-US" sz="135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01392"/>
                  </a:ext>
                </a:extLst>
              </a:tr>
              <a:tr h="549347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Diagnostic Services, Labs, Imaging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15% coinsurance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1102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2"/>
                          </a:solidFill>
                        </a:rPr>
                        <a:t>Durable Medical Devices, Prosthetic Devices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15% coinsurance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solidFill>
                            <a:schemeClr val="tx2"/>
                          </a:solidFill>
                          <a:latin typeface="+mn-lt"/>
                        </a:rPr>
                        <a:t>All diabetic supplies have $0 cost share.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357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93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E2E5C-EB5F-DD44-8C09-FAF01DBA5A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9B4C5-BDEB-B24B-BC59-74161065CC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Diverse wellness program options</a:t>
            </a:r>
          </a:p>
          <a:p>
            <a:pPr lvl="1"/>
            <a:r>
              <a:rPr lang="en-US" b="1" dirty="0"/>
              <a:t>SilverSneakers</a:t>
            </a:r>
            <a:r>
              <a:rPr lang="en-US" b="1" baseline="30000" dirty="0"/>
              <a:t>®</a:t>
            </a:r>
            <a:r>
              <a:rPr lang="en-US" dirty="0"/>
              <a:t>: Access more than 16,000 fitness centers nationwide</a:t>
            </a:r>
          </a:p>
          <a:p>
            <a:pPr lvl="1"/>
            <a:r>
              <a:rPr lang="en-US" b="1" spc="-20" dirty="0"/>
              <a:t>WW</a:t>
            </a:r>
            <a:r>
              <a:rPr lang="en-US" b="1" spc="-20" baseline="30000" dirty="0"/>
              <a:t>®</a:t>
            </a:r>
            <a:r>
              <a:rPr lang="en-US" spc="-20" dirty="0"/>
              <a:t> (formerly Weight Watchers): Programs for health and meal management</a:t>
            </a:r>
          </a:p>
          <a:p>
            <a:pPr lvl="1"/>
            <a:r>
              <a:rPr lang="en-US" b="1" spc="-20" dirty="0"/>
              <a:t>Home meals program</a:t>
            </a:r>
            <a:r>
              <a:rPr lang="en-US" spc="-20" dirty="0"/>
              <a:t>: After an inpatient hospital stay, members are eligible to receive a one-week course of meals. 2 meals a day for 7 days delivered to their home</a:t>
            </a:r>
          </a:p>
          <a:p>
            <a:pPr lvl="1"/>
            <a:r>
              <a:rPr lang="en-US" b="1" spc="-20" dirty="0"/>
              <a:t>24-hour Nurse Line</a:t>
            </a:r>
            <a:r>
              <a:rPr lang="en-US" spc="-20" dirty="0"/>
              <a:t>: Clinical experts to answer health questions</a:t>
            </a:r>
          </a:p>
          <a:p>
            <a:pPr lvl="1"/>
            <a:r>
              <a:rPr lang="en-US" b="1" spc="-20" dirty="0"/>
              <a:t>QuitLine</a:t>
            </a:r>
            <a:r>
              <a:rPr lang="en-US" spc="-20" dirty="0"/>
              <a:t>: Cessation program and support to eliminate tobacco use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E0FA31-1CE9-468D-BC9A-9BAEFE65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181"/>
            <a:ext cx="8229600" cy="507831"/>
          </a:xfrm>
        </p:spPr>
        <p:txBody>
          <a:bodyPr/>
          <a:lstStyle/>
          <a:p>
            <a:r>
              <a:rPr lang="en-US" dirty="0"/>
              <a:t>Wellness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154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B7704-B235-5D45-B5B3-D5050BCE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Overview</a:t>
            </a:r>
          </a:p>
        </p:txBody>
      </p:sp>
    </p:spTree>
    <p:extLst>
      <p:ext uri="{BB962C8B-B14F-4D97-AF65-F5344CB8AC3E}">
        <p14:creationId xmlns:p14="http://schemas.microsoft.com/office/powerpoint/2010/main" val="104816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D5E29-C5E0-40B6-84F1-CDC76DFDBD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8D36528-2928-4645-B580-DAB9BFA5DC89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572500" cy="53400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2286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84632" indent="-228600" algn="l" defTabSz="228600" rtl="0" eaLnBrk="1" latinLnBrk="0" hangingPunct="1">
              <a:lnSpc>
                <a:spcPct val="100000"/>
              </a:lnSpc>
              <a:spcBef>
                <a:spcPts val="450"/>
              </a:spcBef>
              <a:buClr>
                <a:schemeClr val="accent5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713232" indent="-228600" algn="l" defTabSz="228600" rtl="0" eaLnBrk="1" latinLnBrk="0" hangingPunct="1">
              <a:lnSpc>
                <a:spcPct val="100000"/>
              </a:lnSpc>
              <a:spcBef>
                <a:spcPts val="675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969264" indent="-228600" algn="l" defTabSz="2286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5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197864" indent="-228600" algn="l" defTabSz="2286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tx2"/>
                </a:solidFill>
              </a:rPr>
              <a:t>Group Medicare Advantage PPO Plan </a:t>
            </a:r>
          </a:p>
          <a:p>
            <a:pPr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dirty="0">
                <a:solidFill>
                  <a:schemeClr val="tx2"/>
                </a:solidFill>
              </a:rPr>
              <a:t>In-network, full-benefit coverage for services incurred anywhere in the US or US territories  </a:t>
            </a:r>
          </a:p>
          <a:p>
            <a:pPr lvl="1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dirty="0">
                <a:solidFill>
                  <a:schemeClr val="tx2"/>
                </a:solidFill>
              </a:rPr>
              <a:t>Must use providers that accept Medicare </a:t>
            </a:r>
          </a:p>
          <a:p>
            <a:pPr lvl="1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dirty="0">
                <a:solidFill>
                  <a:schemeClr val="tx2"/>
                </a:solidFill>
              </a:rPr>
              <a:t>No travel restrictions</a:t>
            </a:r>
          </a:p>
          <a:p>
            <a:pPr lvl="1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dirty="0">
                <a:solidFill>
                  <a:schemeClr val="tx2"/>
                </a:solidFill>
              </a:rPr>
              <a:t>Providers that accept Medicare or MedMutual Advantage plans can be found using search tools</a:t>
            </a:r>
          </a:p>
          <a:p>
            <a:pPr lvl="2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sz="1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https://www.medicare.gov/</a:t>
            </a:r>
            <a:endParaRPr lang="en-US" sz="1600" dirty="0">
              <a:solidFill>
                <a:schemeClr val="tx2"/>
              </a:solidFill>
            </a:endParaRPr>
          </a:p>
          <a:p>
            <a:pPr lvl="2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r>
              <a:rPr lang="en-US" sz="1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https://providersearch.medmutual.com/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  <a:spcAft>
                <a:spcPts val="300"/>
              </a:spcAft>
              <a:buClr>
                <a:schemeClr val="tx1"/>
              </a:buClr>
            </a:pP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51ECA47-6B54-4086-BDED-395B3FC7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181"/>
            <a:ext cx="8229600" cy="507831"/>
          </a:xfrm>
        </p:spPr>
        <p:txBody>
          <a:bodyPr/>
          <a:lstStyle/>
          <a:p>
            <a:r>
              <a:rPr lang="en-US" dirty="0"/>
              <a:t>PPO Network Service Area</a:t>
            </a:r>
          </a:p>
        </p:txBody>
      </p:sp>
    </p:spTree>
    <p:extLst>
      <p:ext uri="{BB962C8B-B14F-4D97-AF65-F5344CB8AC3E}">
        <p14:creationId xmlns:p14="http://schemas.microsoft.com/office/powerpoint/2010/main" val="310758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4E2E5C-EB5F-DD44-8C09-FAF01DBA5A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578E0-2CDA-4022-8976-438C1A7918D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9B4C5-BDEB-B24B-BC59-74161065CC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More than 34,000 quality healthcare provider options, including:</a:t>
            </a:r>
          </a:p>
          <a:p>
            <a:pPr lvl="1"/>
            <a:r>
              <a:rPr lang="en-US" dirty="0"/>
              <a:t>Akron General</a:t>
            </a:r>
          </a:p>
          <a:p>
            <a:pPr lvl="1"/>
            <a:r>
              <a:rPr lang="en-US" spc="-20" dirty="0"/>
              <a:t>Cleveland Clinic</a:t>
            </a:r>
          </a:p>
          <a:p>
            <a:pPr lvl="1"/>
            <a:r>
              <a:rPr lang="en-US" spc="-20" dirty="0"/>
              <a:t>Mercy Health</a:t>
            </a:r>
          </a:p>
          <a:p>
            <a:pPr lvl="1"/>
            <a:r>
              <a:rPr lang="en-US" spc="-20" dirty="0"/>
              <a:t>MetroHealth</a:t>
            </a:r>
          </a:p>
          <a:p>
            <a:pPr lvl="1"/>
            <a:r>
              <a:rPr lang="en-US" spc="-20" dirty="0"/>
              <a:t>OhioHealth</a:t>
            </a:r>
          </a:p>
          <a:p>
            <a:pPr lvl="1"/>
            <a:r>
              <a:rPr lang="en-US" spc="-20" dirty="0"/>
              <a:t>Ohio State University Wexner Medical Center</a:t>
            </a:r>
          </a:p>
          <a:p>
            <a:pPr lvl="1"/>
            <a:r>
              <a:rPr lang="en-US" spc="-20" dirty="0"/>
              <a:t>Premier Health</a:t>
            </a:r>
          </a:p>
          <a:p>
            <a:pPr lvl="1"/>
            <a:r>
              <a:rPr lang="en-US" spc="-20" dirty="0"/>
              <a:t>TriHealth</a:t>
            </a:r>
          </a:p>
          <a:p>
            <a:pPr lvl="1"/>
            <a:r>
              <a:rPr lang="en-US" spc="-20" dirty="0"/>
              <a:t>University Hospitals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E0FA31-1CE9-468D-BC9A-9BAEFE65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181"/>
            <a:ext cx="8229600" cy="507831"/>
          </a:xfrm>
        </p:spPr>
        <p:txBody>
          <a:bodyPr/>
          <a:lstStyle/>
          <a:p>
            <a:r>
              <a:rPr lang="en-US" dirty="0"/>
              <a:t>In-Network Provider Examples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8157388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Mutual_Advantage">
  <a:themeElements>
    <a:clrScheme name="MedMutual Advantage">
      <a:dk1>
        <a:srgbClr val="00968F"/>
      </a:dk1>
      <a:lt1>
        <a:srgbClr val="FFFFFF"/>
      </a:lt1>
      <a:dk2>
        <a:srgbClr val="595959"/>
      </a:dk2>
      <a:lt2>
        <a:srgbClr val="E1E1E1"/>
      </a:lt2>
      <a:accent1>
        <a:srgbClr val="43B02A"/>
      </a:accent1>
      <a:accent2>
        <a:srgbClr val="F2A900"/>
      </a:accent2>
      <a:accent3>
        <a:srgbClr val="00A3E0"/>
      </a:accent3>
      <a:accent4>
        <a:srgbClr val="FF8200"/>
      </a:accent4>
      <a:accent5>
        <a:srgbClr val="046A38"/>
      </a:accent5>
      <a:accent6>
        <a:srgbClr val="0057B8"/>
      </a:accent6>
      <a:hlink>
        <a:srgbClr val="0000FF"/>
      </a:hlink>
      <a:folHlink>
        <a:srgbClr val="FF0000"/>
      </a:folHlink>
    </a:clrScheme>
    <a:fontScheme name="Medical Mutual Corporate (Te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oup Medicare Presentation with revisions 8-29-2019 Daniel" id="{230D006D-ADAF-4DC0-BD3C-D99553FD3CC2}" vid="{214852B8-C4E7-4B98-8A93-788C1C6C3F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 Medicare Presentation with revisions 8-29-2019 Daniel</Template>
  <TotalTime>3828</TotalTime>
  <Words>450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Medical Mutual_Advantage</vt:lpstr>
      <vt:lpstr>MedMutual Advantage PPO Plan Overview</vt:lpstr>
      <vt:lpstr>Medical Mutual Overview</vt:lpstr>
      <vt:lpstr>MedMutual Advantage Plan Overview</vt:lpstr>
      <vt:lpstr>General Medicare Structure</vt:lpstr>
      <vt:lpstr>Plan Highlights</vt:lpstr>
      <vt:lpstr>Wellness Programs</vt:lpstr>
      <vt:lpstr>Network Overview</vt:lpstr>
      <vt:lpstr>PPO Network Service Area</vt:lpstr>
      <vt:lpstr>In-Network Provider Examples</vt:lpstr>
      <vt:lpstr>Actively Manage Your Health</vt:lpstr>
      <vt:lpstr>Medical Mutual Plan Benefit Summary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Medicare Advantage (EGWP) Employer Group Waiver Plans (EGWP)</dc:title>
  <dc:creator>Bittner, Chad</dc:creator>
  <cp:lastModifiedBy>Marion Burnworth</cp:lastModifiedBy>
  <cp:revision>75</cp:revision>
  <cp:lastPrinted>2019-10-15T13:43:12Z</cp:lastPrinted>
  <dcterms:created xsi:type="dcterms:W3CDTF">2019-08-29T13:39:51Z</dcterms:created>
  <dcterms:modified xsi:type="dcterms:W3CDTF">2019-10-15T13:43:36Z</dcterms:modified>
</cp:coreProperties>
</file>